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4" r:id="rId5"/>
    <p:sldId id="258" r:id="rId6"/>
    <p:sldId id="273" r:id="rId7"/>
    <p:sldId id="259" r:id="rId8"/>
    <p:sldId id="279" r:id="rId9"/>
    <p:sldId id="277" r:id="rId10"/>
    <p:sldId id="280" r:id="rId11"/>
    <p:sldId id="281" r:id="rId12"/>
    <p:sldId id="276" r:id="rId13"/>
    <p:sldId id="261" r:id="rId14"/>
    <p:sldId id="263" r:id="rId15"/>
    <p:sldId id="262" r:id="rId16"/>
    <p:sldId id="265" r:id="rId17"/>
    <p:sldId id="268"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21"/>
  </p:normalViewPr>
  <p:slideViewPr>
    <p:cSldViewPr snapToGrid="0" snapToObjects="1">
      <p:cViewPr>
        <p:scale>
          <a:sx n="100" d="100"/>
          <a:sy n="100" d="100"/>
        </p:scale>
        <p:origin x="4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2A085E-5B12-9042-80CA-F563D33713E3}" type="datetimeFigureOut">
              <a:rPr lang="en-US" smtClean="0"/>
              <a:t>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20025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085E-5B12-9042-80CA-F563D33713E3}" type="datetimeFigureOut">
              <a:rPr lang="en-US" smtClean="0"/>
              <a:t>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20170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085E-5B12-9042-80CA-F563D33713E3}" type="datetimeFigureOut">
              <a:rPr lang="en-US" smtClean="0"/>
              <a:t>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28469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085E-5B12-9042-80CA-F563D33713E3}" type="datetimeFigureOut">
              <a:rPr lang="en-US" smtClean="0"/>
              <a:t>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11337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A085E-5B12-9042-80CA-F563D33713E3}" type="datetimeFigureOut">
              <a:rPr lang="en-US" smtClean="0"/>
              <a:t>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48761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A085E-5B12-9042-80CA-F563D33713E3}" type="datetimeFigureOut">
              <a:rPr lang="en-US" smtClean="0"/>
              <a:t>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38112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A085E-5B12-9042-80CA-F563D33713E3}" type="datetimeFigureOut">
              <a:rPr lang="en-US" smtClean="0"/>
              <a:t>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40483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A085E-5B12-9042-80CA-F563D33713E3}" type="datetimeFigureOut">
              <a:rPr lang="en-US" smtClean="0"/>
              <a:t>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78075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A085E-5B12-9042-80CA-F563D33713E3}" type="datetimeFigureOut">
              <a:rPr lang="en-US" smtClean="0"/>
              <a:t>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10277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A085E-5B12-9042-80CA-F563D33713E3}" type="datetimeFigureOut">
              <a:rPr lang="en-US" smtClean="0"/>
              <a:t>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54807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A085E-5B12-9042-80CA-F563D33713E3}" type="datetimeFigureOut">
              <a:rPr lang="en-US" smtClean="0"/>
              <a:t>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686342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A085E-5B12-9042-80CA-F563D33713E3}" type="datetimeFigureOut">
              <a:rPr lang="en-US" smtClean="0"/>
              <a:t>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DE54B-EFFD-4044-9BDD-5234B62ADDEE}" type="slidenum">
              <a:rPr lang="en-US" smtClean="0"/>
              <a:t>‹#›</a:t>
            </a:fld>
            <a:endParaRPr lang="en-US"/>
          </a:p>
        </p:txBody>
      </p:sp>
    </p:spTree>
    <p:extLst>
      <p:ext uri="{BB962C8B-B14F-4D97-AF65-F5344CB8AC3E}">
        <p14:creationId xmlns:p14="http://schemas.microsoft.com/office/powerpoint/2010/main" val="14611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8090" y="638503"/>
            <a:ext cx="9144000" cy="2387600"/>
          </a:xfrm>
        </p:spPr>
        <p:txBody>
          <a:bodyPr/>
          <a:lstStyle/>
          <a:p>
            <a:r>
              <a:rPr lang="en-US" dirty="0" smtClean="0"/>
              <a:t>Utah</a:t>
            </a:r>
            <a:br>
              <a:rPr lang="en-US" dirty="0" smtClean="0"/>
            </a:br>
            <a:r>
              <a:rPr lang="en-US" sz="2000" dirty="0" smtClean="0"/>
              <a:t>The Beehive State</a:t>
            </a:r>
            <a:endParaRPr lang="en-US" dirty="0"/>
          </a:p>
        </p:txBody>
      </p:sp>
      <p:pic>
        <p:nvPicPr>
          <p:cNvPr id="4106" name="Picture 10" descr="mage for 2007-D Utah Statehood Quarter from Littleton Coin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26300" cy="722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561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104" y="-1355418"/>
            <a:ext cx="9144000" cy="2387600"/>
          </a:xfrm>
        </p:spPr>
        <p:txBody>
          <a:bodyPr>
            <a:normAutofit/>
          </a:bodyPr>
          <a:lstStyle/>
          <a:p>
            <a:r>
              <a:rPr lang="en-US" sz="4000" dirty="0" smtClean="0"/>
              <a:t>Great Basin</a:t>
            </a:r>
            <a:endParaRPr lang="en-US" sz="4000" dirty="0"/>
          </a:p>
        </p:txBody>
      </p:sp>
      <p:sp>
        <p:nvSpPr>
          <p:cNvPr id="7" name="TextBox 6"/>
          <p:cNvSpPr txBox="1"/>
          <p:nvPr/>
        </p:nvSpPr>
        <p:spPr>
          <a:xfrm>
            <a:off x="6237910" y="1032182"/>
            <a:ext cx="5075582" cy="5386090"/>
          </a:xfrm>
          <a:prstGeom prst="rect">
            <a:avLst/>
          </a:prstGeom>
          <a:noFill/>
        </p:spPr>
        <p:txBody>
          <a:bodyPr wrap="square" rtlCol="0">
            <a:spAutoFit/>
          </a:bodyPr>
          <a:lstStyle/>
          <a:p>
            <a:endParaRPr lang="en-US" sz="2400" dirty="0"/>
          </a:p>
          <a:p>
            <a:pPr marL="342900" indent="-342900">
              <a:buFont typeface="Arial" charset="0"/>
              <a:buChar char="•"/>
            </a:pPr>
            <a:r>
              <a:rPr lang="en-US" sz="2000" dirty="0" smtClean="0"/>
              <a:t>Encompassing </a:t>
            </a:r>
            <a:r>
              <a:rPr lang="en-US" sz="2000" dirty="0"/>
              <a:t>the entire state of Nevada, and much of Utah, Idaho, and Oregon, the Great Basin is an arid, mountainous area in the western United States, between the Rocky Mountains and the Sierra Nevada Range</a:t>
            </a:r>
            <a:r>
              <a:rPr lang="en-US" sz="2000" dirty="0" smtClean="0"/>
              <a:t>.</a:t>
            </a:r>
          </a:p>
          <a:p>
            <a:pPr marL="342900" indent="-342900">
              <a:buFont typeface="Arial" charset="0"/>
              <a:buChar char="•"/>
            </a:pPr>
            <a:endParaRPr lang="en-US" sz="2000" dirty="0"/>
          </a:p>
          <a:p>
            <a:pPr marL="342900" indent="-342900">
              <a:buFont typeface="Arial" charset="0"/>
              <a:buChar char="•"/>
            </a:pPr>
            <a:r>
              <a:rPr lang="en-US" sz="2000" dirty="0"/>
              <a:t>It consists of a series of mountain ranges in Nevada including the East Humboldt, Ruby, and White Mountains. The basin itself is a series of watersheds with no outlet to the sea or to a river that flows to the sea. Any precipitation that falls evaporates, seeps into the ground, or forms playas, short lived lakes that eventually evaporate.</a:t>
            </a:r>
          </a:p>
          <a:p>
            <a:endParaRPr lang="en-US" sz="2000" dirty="0"/>
          </a:p>
        </p:txBody>
      </p:sp>
      <p:sp>
        <p:nvSpPr>
          <p:cNvPr id="4" name="TextBox 3"/>
          <p:cNvSpPr txBox="1"/>
          <p:nvPr/>
        </p:nvSpPr>
        <p:spPr>
          <a:xfrm>
            <a:off x="2619880" y="5302972"/>
            <a:ext cx="1261627" cy="369332"/>
          </a:xfrm>
          <a:prstGeom prst="rect">
            <a:avLst/>
          </a:prstGeom>
          <a:noFill/>
        </p:spPr>
        <p:txBody>
          <a:bodyPr wrap="none" rtlCol="0">
            <a:spAutoFit/>
          </a:bodyPr>
          <a:lstStyle/>
          <a:p>
            <a:r>
              <a:rPr lang="en-US" smtClean="0"/>
              <a:t>Great Basin</a:t>
            </a:r>
            <a:endParaRPr lang="en-US" dirty="0"/>
          </a:p>
        </p:txBody>
      </p:sp>
      <p:pic>
        <p:nvPicPr>
          <p:cNvPr id="8" name="Picture 2" descr="rastic elevation changes in the Great Basin Des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94" y="1523443"/>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843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2703" y="-1577094"/>
            <a:ext cx="9144000" cy="2387600"/>
          </a:xfrm>
        </p:spPr>
        <p:txBody>
          <a:bodyPr>
            <a:normAutofit/>
          </a:bodyPr>
          <a:lstStyle/>
          <a:p>
            <a:r>
              <a:rPr lang="en-US" sz="4000" smtClean="0"/>
              <a:t>Common Utah </a:t>
            </a:r>
            <a:r>
              <a:rPr lang="en-US" sz="4000" dirty="0" smtClean="0"/>
              <a:t>Landforms</a:t>
            </a:r>
            <a:endParaRPr lang="en-US" sz="4000" dirty="0"/>
          </a:p>
        </p:txBody>
      </p:sp>
      <p:sp>
        <p:nvSpPr>
          <p:cNvPr id="4" name="TextBox 3"/>
          <p:cNvSpPr txBox="1"/>
          <p:nvPr/>
        </p:nvSpPr>
        <p:spPr>
          <a:xfrm>
            <a:off x="1653905" y="3733590"/>
            <a:ext cx="695319" cy="369332"/>
          </a:xfrm>
          <a:prstGeom prst="rect">
            <a:avLst/>
          </a:prstGeom>
          <a:noFill/>
        </p:spPr>
        <p:txBody>
          <a:bodyPr wrap="none" rtlCol="0">
            <a:spAutoFit/>
          </a:bodyPr>
          <a:lstStyle/>
          <a:p>
            <a:r>
              <a:rPr lang="en-US" dirty="0" smtClean="0"/>
              <a:t>Butte</a:t>
            </a:r>
            <a:endParaRPr lang="en-US" dirty="0"/>
          </a:p>
        </p:txBody>
      </p:sp>
      <p:pic>
        <p:nvPicPr>
          <p:cNvPr id="22530" name="Picture 2" descr="ajada Butte on a hazy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1" y="847515"/>
            <a:ext cx="3848100" cy="288607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www.nps.gov/npgallery/GetAsset/ba9b04cc-4e40-403e-972b-489cf9c07d4c/proxy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236" y="847515"/>
            <a:ext cx="4324780" cy="2886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44703" y="3733590"/>
            <a:ext cx="1027845" cy="369332"/>
          </a:xfrm>
          <a:prstGeom prst="rect">
            <a:avLst/>
          </a:prstGeom>
          <a:noFill/>
        </p:spPr>
        <p:txBody>
          <a:bodyPr wrap="none" rtlCol="0">
            <a:spAutoFit/>
          </a:bodyPr>
          <a:lstStyle/>
          <a:p>
            <a:r>
              <a:rPr lang="en-US" dirty="0" smtClean="0"/>
              <a:t>Hoodoos</a:t>
            </a:r>
            <a:endParaRPr lang="en-US" dirty="0"/>
          </a:p>
        </p:txBody>
      </p:sp>
      <p:pic>
        <p:nvPicPr>
          <p:cNvPr id="22534" name="Picture 6" descr="https://www.nps.gov/npgallery/GetAsset/8C18BE7A-155D-451F-67CD43728895EC65/proxy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1" y="4172585"/>
            <a:ext cx="3368129" cy="22431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7641" y="6415759"/>
            <a:ext cx="1039067" cy="369332"/>
          </a:xfrm>
          <a:prstGeom prst="rect">
            <a:avLst/>
          </a:prstGeom>
          <a:noFill/>
        </p:spPr>
        <p:txBody>
          <a:bodyPr wrap="none" rtlCol="0">
            <a:spAutoFit/>
          </a:bodyPr>
          <a:lstStyle/>
          <a:p>
            <a:r>
              <a:rPr lang="en-US" dirty="0" smtClean="0"/>
              <a:t>Badlands</a:t>
            </a:r>
            <a:endParaRPr lang="en-US" dirty="0"/>
          </a:p>
        </p:txBody>
      </p:sp>
      <p:sp>
        <p:nvSpPr>
          <p:cNvPr id="12" name="TextBox 11"/>
          <p:cNvSpPr txBox="1"/>
          <p:nvPr/>
        </p:nvSpPr>
        <p:spPr>
          <a:xfrm>
            <a:off x="5071670" y="6406350"/>
            <a:ext cx="697627" cy="369332"/>
          </a:xfrm>
          <a:prstGeom prst="rect">
            <a:avLst/>
          </a:prstGeom>
          <a:noFill/>
        </p:spPr>
        <p:txBody>
          <a:bodyPr wrap="none" rtlCol="0">
            <a:spAutoFit/>
          </a:bodyPr>
          <a:lstStyle/>
          <a:p>
            <a:r>
              <a:rPr lang="en-US" dirty="0" smtClean="0"/>
              <a:t>Mesa</a:t>
            </a:r>
            <a:endParaRPr lang="en-US" dirty="0"/>
          </a:p>
        </p:txBody>
      </p:sp>
      <p:pic>
        <p:nvPicPr>
          <p:cNvPr id="22538" name="Picture 10" descr="https://www.nps.gov/npgallery/GetAsset/B3D85070-1DD8-B71B-0BF5FB9F86FBE4F3/proxylow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0506" y="4172586"/>
            <a:ext cx="3361392" cy="2243174"/>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https://www.nps.gov/npgallery/GetAsset/62E31D7A-155D-451F-679C5653ADF0E894/proxylow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1650" y="845338"/>
            <a:ext cx="3149632" cy="32945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945203" y="4102922"/>
            <a:ext cx="881652" cy="369332"/>
          </a:xfrm>
          <a:prstGeom prst="rect">
            <a:avLst/>
          </a:prstGeom>
          <a:noFill/>
        </p:spPr>
        <p:txBody>
          <a:bodyPr wrap="none" rtlCol="0">
            <a:spAutoFit/>
          </a:bodyPr>
          <a:lstStyle/>
          <a:p>
            <a:r>
              <a:rPr lang="en-US" dirty="0" smtClean="0"/>
              <a:t>Canyon</a:t>
            </a:r>
            <a:endParaRPr lang="en-US" dirty="0"/>
          </a:p>
        </p:txBody>
      </p:sp>
    </p:spTree>
    <p:extLst>
      <p:ext uri="{BB962C8B-B14F-4D97-AF65-F5344CB8AC3E}">
        <p14:creationId xmlns:p14="http://schemas.microsoft.com/office/powerpoint/2010/main" val="514665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104" y="-1355418"/>
            <a:ext cx="9144000" cy="2387600"/>
          </a:xfrm>
        </p:spPr>
        <p:txBody>
          <a:bodyPr>
            <a:normAutofit/>
          </a:bodyPr>
          <a:lstStyle/>
          <a:p>
            <a:r>
              <a:rPr lang="en-US" sz="4000" dirty="0" smtClean="0"/>
              <a:t>Utah Landforms and Waterways</a:t>
            </a:r>
            <a:endParaRPr lang="en-US" sz="4000" dirty="0"/>
          </a:p>
        </p:txBody>
      </p:sp>
      <p:sp>
        <p:nvSpPr>
          <p:cNvPr id="7" name="TextBox 6"/>
          <p:cNvSpPr txBox="1"/>
          <p:nvPr/>
        </p:nvSpPr>
        <p:spPr>
          <a:xfrm>
            <a:off x="6390310" y="1160771"/>
            <a:ext cx="5075582" cy="4893647"/>
          </a:xfrm>
          <a:prstGeom prst="rect">
            <a:avLst/>
          </a:prstGeom>
          <a:noFill/>
        </p:spPr>
        <p:txBody>
          <a:bodyPr wrap="square" rtlCol="0">
            <a:spAutoFit/>
          </a:bodyPr>
          <a:lstStyle/>
          <a:p>
            <a:pPr marL="285750" indent="-285750">
              <a:buFont typeface="Arial" charset="0"/>
              <a:buChar char="•"/>
            </a:pPr>
            <a:r>
              <a:rPr lang="en-US" sz="2400" dirty="0" smtClean="0"/>
              <a:t>The Great Salt Lake, located entirely in Utah, is the largest salt lake in the Western Hemisphere. The lake is very shallow (on average 16 feet deep), and thus, its land area fluctuates. On average, it covers an area of about 1,700 square miles. </a:t>
            </a:r>
          </a:p>
          <a:p>
            <a:endParaRPr lang="en-US" sz="2400" dirty="0" smtClean="0"/>
          </a:p>
          <a:p>
            <a:pPr marL="285750" indent="-285750">
              <a:buFont typeface="Arial" charset="0"/>
              <a:buChar char="•"/>
            </a:pPr>
            <a:r>
              <a:rPr lang="en-US" sz="2400" dirty="0" smtClean="0"/>
              <a:t>At 1,450 feet in length, the Colorado River is the longest river that flows through Utah. It flows through several of Utah’s national parks. </a:t>
            </a:r>
            <a:endParaRPr lang="en-US" sz="2400" dirty="0"/>
          </a:p>
          <a:p>
            <a:endParaRPr lang="en-US" sz="2400" dirty="0"/>
          </a:p>
        </p:txBody>
      </p:sp>
      <p:sp>
        <p:nvSpPr>
          <p:cNvPr id="4" name="TextBox 3"/>
          <p:cNvSpPr txBox="1"/>
          <p:nvPr/>
        </p:nvSpPr>
        <p:spPr>
          <a:xfrm>
            <a:off x="1844358" y="5869752"/>
            <a:ext cx="3622979" cy="369332"/>
          </a:xfrm>
          <a:prstGeom prst="rect">
            <a:avLst/>
          </a:prstGeom>
          <a:noFill/>
        </p:spPr>
        <p:txBody>
          <a:bodyPr wrap="none" rtlCol="0">
            <a:spAutoFit/>
          </a:bodyPr>
          <a:lstStyle/>
          <a:p>
            <a:r>
              <a:rPr lang="en-US" dirty="0" smtClean="0"/>
              <a:t>Satellite image of the Great Salt Lake</a:t>
            </a:r>
            <a:endParaRPr lang="en-US" dirty="0"/>
          </a:p>
        </p:txBody>
      </p:sp>
      <p:pic>
        <p:nvPicPr>
          <p:cNvPr id="10" name="Picture 8" descr="reat Salt Lake ISS 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813" y="1101467"/>
            <a:ext cx="4795291" cy="46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88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253" y="-1713939"/>
            <a:ext cx="10380869" cy="2686266"/>
          </a:xfrm>
        </p:spPr>
        <p:txBody>
          <a:bodyPr>
            <a:normAutofit/>
          </a:bodyPr>
          <a:lstStyle/>
          <a:p>
            <a:r>
              <a:rPr lang="en-US" sz="4400" b="1" dirty="0" smtClean="0"/>
              <a:t>Utah ’s National Parks – Arches</a:t>
            </a:r>
            <a:endParaRPr lang="en-US" sz="4400" b="1" dirty="0"/>
          </a:p>
        </p:txBody>
      </p:sp>
      <p:sp>
        <p:nvSpPr>
          <p:cNvPr id="7" name="TextBox 6"/>
          <p:cNvSpPr txBox="1"/>
          <p:nvPr/>
        </p:nvSpPr>
        <p:spPr>
          <a:xfrm>
            <a:off x="6334540" y="1054428"/>
            <a:ext cx="5438360" cy="6001643"/>
          </a:xfrm>
          <a:prstGeom prst="rect">
            <a:avLst/>
          </a:prstGeom>
          <a:noFill/>
        </p:spPr>
        <p:txBody>
          <a:bodyPr wrap="square" rtlCol="0">
            <a:spAutoFit/>
          </a:bodyPr>
          <a:lstStyle/>
          <a:p>
            <a:pPr marL="285750" indent="-285750">
              <a:buFont typeface="Arial" charset="0"/>
              <a:buChar char="•"/>
            </a:pPr>
            <a:r>
              <a:rPr lang="en-US" sz="2000" dirty="0" smtClean="0"/>
              <a:t>Located in southeastern Utah.</a:t>
            </a:r>
          </a:p>
          <a:p>
            <a:endParaRPr lang="en-US" sz="2000" dirty="0"/>
          </a:p>
          <a:p>
            <a:pPr marL="342900" indent="-342900">
              <a:buFont typeface="Arial" charset="0"/>
              <a:buChar char="•"/>
            </a:pPr>
            <a:r>
              <a:rPr lang="en-US" sz="2000" dirty="0"/>
              <a:t>Arches National Park, located in eastern Utah, features more than 2,000 natural sandstone arches, including Delicate Arch, which is featured on the Utah license plate. </a:t>
            </a:r>
            <a:r>
              <a:rPr lang="en-US" sz="2000" dirty="0" smtClean="0"/>
              <a:t/>
            </a:r>
            <a:br>
              <a:rPr lang="en-US" sz="2000" dirty="0" smtClean="0"/>
            </a:br>
            <a:r>
              <a:rPr lang="en-US" sz="2000" dirty="0"/>
              <a:t>The </a:t>
            </a:r>
            <a:r>
              <a:rPr lang="en-US" sz="2000" dirty="0" smtClean="0"/>
              <a:t>Olympic </a:t>
            </a:r>
            <a:r>
              <a:rPr lang="en-US" sz="2000" dirty="0"/>
              <a:t>torch even passed through Delicate Arch in 2002</a:t>
            </a:r>
            <a:r>
              <a:rPr lang="en-US" sz="2000" dirty="0" smtClean="0"/>
              <a:t>.</a:t>
            </a:r>
          </a:p>
          <a:p>
            <a:endParaRPr lang="en-US" sz="2000" dirty="0" smtClean="0"/>
          </a:p>
          <a:p>
            <a:pPr marL="342900" indent="-342900">
              <a:buFont typeface="Arial" charset="0"/>
              <a:buChar char="•"/>
            </a:pPr>
            <a:r>
              <a:rPr lang="en-US" sz="2000" dirty="0"/>
              <a:t>The famous arches were formed from a sandstone layer deposited by an ancient sea. Over time, the salt underneath the sandstone forced it to rise and crack. The rising sandstone was exposed to wind, precipitation and erosion, </a:t>
            </a:r>
            <a:r>
              <a:rPr lang="en-US" sz="2000" dirty="0" smtClean="0"/>
              <a:t>which </a:t>
            </a:r>
            <a:r>
              <a:rPr lang="en-US" sz="2000" dirty="0"/>
              <a:t>resulted in the formation of the arches.</a:t>
            </a:r>
            <a:endParaRPr lang="en-US" sz="2400" dirty="0" smtClean="0"/>
          </a:p>
          <a:p>
            <a:pPr marL="285750" indent="-285750">
              <a:buFont typeface="Arial" charset="0"/>
              <a:buChar char="•"/>
            </a:pPr>
            <a:endParaRPr lang="en-US" sz="2400" dirty="0"/>
          </a:p>
          <a:p>
            <a:endParaRPr lang="en-US" sz="2200" dirty="0"/>
          </a:p>
          <a:p>
            <a:endParaRPr lang="en-US" dirty="0"/>
          </a:p>
        </p:txBody>
      </p:sp>
      <p:sp>
        <p:nvSpPr>
          <p:cNvPr id="4" name="TextBox 3"/>
          <p:cNvSpPr txBox="1"/>
          <p:nvPr/>
        </p:nvSpPr>
        <p:spPr>
          <a:xfrm>
            <a:off x="2280861" y="5428106"/>
            <a:ext cx="2177199" cy="369332"/>
          </a:xfrm>
          <a:prstGeom prst="rect">
            <a:avLst/>
          </a:prstGeom>
          <a:noFill/>
        </p:spPr>
        <p:txBody>
          <a:bodyPr wrap="none" rtlCol="0">
            <a:spAutoFit/>
          </a:bodyPr>
          <a:lstStyle/>
          <a:p>
            <a:r>
              <a:rPr lang="en-US" b="1" smtClean="0">
                <a:solidFill>
                  <a:schemeClr val="accent6">
                    <a:lumMod val="75000"/>
                  </a:schemeClr>
                </a:solidFill>
              </a:rPr>
              <a:t>Arches National </a:t>
            </a:r>
            <a:r>
              <a:rPr lang="en-US" b="1" dirty="0" smtClean="0">
                <a:solidFill>
                  <a:schemeClr val="accent6">
                    <a:lumMod val="75000"/>
                  </a:schemeClr>
                </a:solidFill>
              </a:rPr>
              <a:t>Park</a:t>
            </a:r>
            <a:endParaRPr lang="en-US" b="1" dirty="0">
              <a:solidFill>
                <a:schemeClr val="accent6">
                  <a:lumMod val="75000"/>
                </a:schemeClr>
              </a:solidFill>
            </a:endParaRPr>
          </a:p>
        </p:txBody>
      </p:sp>
      <p:pic>
        <p:nvPicPr>
          <p:cNvPr id="5126" name="Picture 6" descr="ouble 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40" y="1163250"/>
            <a:ext cx="6110900" cy="407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2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4240" y="1170161"/>
            <a:ext cx="5075582" cy="5386090"/>
          </a:xfrm>
          <a:prstGeom prst="rect">
            <a:avLst/>
          </a:prstGeom>
          <a:noFill/>
        </p:spPr>
        <p:txBody>
          <a:bodyPr wrap="square" rtlCol="0">
            <a:spAutoFit/>
          </a:bodyPr>
          <a:lstStyle/>
          <a:p>
            <a:pPr marL="285750" indent="-285750">
              <a:buFont typeface="Arial" charset="0"/>
              <a:buChar char="•"/>
            </a:pPr>
            <a:r>
              <a:rPr lang="en-US" sz="2000" dirty="0" smtClean="0"/>
              <a:t>Located in southwestern Utah.</a:t>
            </a:r>
          </a:p>
          <a:p>
            <a:endParaRPr lang="en-US" sz="2000" dirty="0"/>
          </a:p>
          <a:p>
            <a:pPr marL="342900" indent="-342900">
              <a:buFont typeface="Arial" charset="0"/>
              <a:buChar char="•"/>
            </a:pPr>
            <a:r>
              <a:rPr lang="en-US" sz="2000" dirty="0"/>
              <a:t>Zion National Park, located in southwestern Utah, features a dramatic landscape of towering cliffs and beautiful canyons. Zion is situated on the junction of three major geographical zones: the Colorado Plateau, Great Basin, </a:t>
            </a:r>
            <a:r>
              <a:rPr lang="en-US" sz="2000" dirty="0" smtClean="0"/>
              <a:t>and </a:t>
            </a:r>
            <a:r>
              <a:rPr lang="en-US" sz="2000" dirty="0"/>
              <a:t>Mojave Desert. The park’s unusual geography supports a high level of biodiversity</a:t>
            </a:r>
            <a:r>
              <a:rPr lang="en-US" sz="2000" dirty="0" smtClean="0"/>
              <a:t>.</a:t>
            </a:r>
          </a:p>
          <a:p>
            <a:endParaRPr lang="en-US" sz="2000" dirty="0" smtClean="0"/>
          </a:p>
          <a:p>
            <a:pPr marL="342900" indent="-342900">
              <a:buFont typeface="Arial" charset="0"/>
              <a:buChar char="•"/>
            </a:pPr>
            <a:r>
              <a:rPr lang="en-US" sz="2000" dirty="0"/>
              <a:t>The name "Zion" is an ancient Hebrew word that translates to "sanctuary". Zion is by far, the most visited national park in Utah.</a:t>
            </a:r>
            <a:endParaRPr lang="en-US" sz="2400" dirty="0" smtClean="0"/>
          </a:p>
          <a:p>
            <a:pPr marL="342900" indent="-342900">
              <a:buFont typeface="Arial" charset="0"/>
              <a:buChar char="•"/>
            </a:pPr>
            <a:endParaRPr lang="en-US" sz="2400" dirty="0"/>
          </a:p>
          <a:p>
            <a:endParaRPr lang="en-US" sz="2200" dirty="0"/>
          </a:p>
          <a:p>
            <a:endParaRPr lang="en-US" dirty="0"/>
          </a:p>
        </p:txBody>
      </p:sp>
      <p:sp>
        <p:nvSpPr>
          <p:cNvPr id="4" name="TextBox 3"/>
          <p:cNvSpPr txBox="1"/>
          <p:nvPr/>
        </p:nvSpPr>
        <p:spPr>
          <a:xfrm>
            <a:off x="2593764" y="5192673"/>
            <a:ext cx="1946367" cy="369332"/>
          </a:xfrm>
          <a:prstGeom prst="rect">
            <a:avLst/>
          </a:prstGeom>
          <a:noFill/>
        </p:spPr>
        <p:txBody>
          <a:bodyPr wrap="none" rtlCol="0">
            <a:spAutoFit/>
          </a:bodyPr>
          <a:lstStyle/>
          <a:p>
            <a:r>
              <a:rPr lang="en-US" b="1" smtClean="0">
                <a:solidFill>
                  <a:schemeClr val="accent6">
                    <a:lumMod val="75000"/>
                  </a:schemeClr>
                </a:solidFill>
              </a:rPr>
              <a:t>Zion National </a:t>
            </a:r>
            <a:r>
              <a:rPr lang="en-US" b="1" dirty="0" smtClean="0">
                <a:solidFill>
                  <a:schemeClr val="accent6">
                    <a:lumMod val="75000"/>
                  </a:schemeClr>
                </a:solidFill>
              </a:rPr>
              <a:t>Park</a:t>
            </a:r>
            <a:endParaRPr lang="en-US" b="1" dirty="0">
              <a:solidFill>
                <a:schemeClr val="accent6">
                  <a:lumMod val="75000"/>
                </a:schemeClr>
              </a:solidFill>
            </a:endParaRPr>
          </a:p>
        </p:txBody>
      </p:sp>
      <p:sp>
        <p:nvSpPr>
          <p:cNvPr id="8" name="Title 1"/>
          <p:cNvSpPr txBox="1">
            <a:spLocks/>
          </p:cNvSpPr>
          <p:nvPr/>
        </p:nvSpPr>
        <p:spPr>
          <a:xfrm>
            <a:off x="1404731" y="-1467632"/>
            <a:ext cx="9859618" cy="25291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t>Utah ’s National Parks – Zion</a:t>
            </a:r>
            <a:endParaRPr lang="en-US" sz="4400" b="1" dirty="0"/>
          </a:p>
        </p:txBody>
      </p:sp>
      <p:pic>
        <p:nvPicPr>
          <p:cNvPr id="7174" name="Picture 6" descr="https://www.nps.gov/npgallery/GetAsset/99F5F15D-1DD8-B71B-0BD4798A8E0B0D6E/proxy/hi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05" y="1270000"/>
            <a:ext cx="6143535" cy="389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760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826" y="-1456496"/>
            <a:ext cx="10470874" cy="2382032"/>
          </a:xfrm>
        </p:spPr>
        <p:txBody>
          <a:bodyPr>
            <a:normAutofit/>
          </a:bodyPr>
          <a:lstStyle/>
          <a:p>
            <a:r>
              <a:rPr lang="en-US" sz="4400" b="1" dirty="0" smtClean="0"/>
              <a:t>Utah’s National Parks – Canyonlands</a:t>
            </a:r>
            <a:endParaRPr lang="en-US" sz="4400" b="1" dirty="0"/>
          </a:p>
        </p:txBody>
      </p:sp>
      <p:sp>
        <p:nvSpPr>
          <p:cNvPr id="7" name="TextBox 6"/>
          <p:cNvSpPr txBox="1"/>
          <p:nvPr/>
        </p:nvSpPr>
        <p:spPr>
          <a:xfrm>
            <a:off x="6728240" y="1104900"/>
            <a:ext cx="5075582" cy="5016758"/>
          </a:xfrm>
          <a:prstGeom prst="rect">
            <a:avLst/>
          </a:prstGeom>
          <a:noFill/>
        </p:spPr>
        <p:txBody>
          <a:bodyPr wrap="square" rtlCol="0">
            <a:spAutoFit/>
          </a:bodyPr>
          <a:lstStyle/>
          <a:p>
            <a:pPr marL="285750" indent="-285750">
              <a:buFont typeface="Arial" charset="0"/>
              <a:buChar char="•"/>
            </a:pPr>
            <a:r>
              <a:rPr lang="en-US" sz="2000" dirty="0" smtClean="0"/>
              <a:t>Located in southeastern Utah.</a:t>
            </a:r>
          </a:p>
          <a:p>
            <a:endParaRPr lang="en-US" sz="2000" dirty="0"/>
          </a:p>
          <a:p>
            <a:pPr marL="285750" indent="-285750">
              <a:buFont typeface="Arial" charset="0"/>
              <a:buChar char="•"/>
            </a:pPr>
            <a:r>
              <a:rPr lang="en-US" sz="2000" dirty="0"/>
              <a:t>Canyonlands National Park, located in southern Utah, is one of five spectacular national parks in Utah. It features stunning and colorful landscapes of sandstone eroded into hundreds of buttes, canyons, and mesas by the Colorado and Green Rivers. Canyons carved by these rivers have resulted in the division of the park into three sections, </a:t>
            </a:r>
            <a:r>
              <a:rPr lang="en-US" sz="2000" dirty="0" smtClean="0"/>
              <a:t>the </a:t>
            </a:r>
            <a:r>
              <a:rPr lang="en-US" sz="2000" dirty="0"/>
              <a:t>Island in the Sky, the Needles, and the Maze</a:t>
            </a:r>
            <a:r>
              <a:rPr lang="en-US" sz="2000" dirty="0" smtClean="0"/>
              <a:t>.</a:t>
            </a:r>
          </a:p>
          <a:p>
            <a:endParaRPr lang="en-US" sz="2000" dirty="0" smtClean="0"/>
          </a:p>
          <a:p>
            <a:pPr marL="285750" indent="-285750">
              <a:buFont typeface="Arial" charset="0"/>
              <a:buChar char="•"/>
            </a:pPr>
            <a:r>
              <a:rPr lang="en-US" sz="2000" dirty="0" smtClean="0"/>
              <a:t>Canyonlands </a:t>
            </a:r>
            <a:r>
              <a:rPr lang="en-US" sz="2000" dirty="0"/>
              <a:t>also features petroglyphs and stone and mud dwellings from the ancient </a:t>
            </a:r>
            <a:r>
              <a:rPr lang="en-US" sz="2000" dirty="0" err="1"/>
              <a:t>Puebloan</a:t>
            </a:r>
            <a:r>
              <a:rPr lang="en-US" sz="2000" dirty="0"/>
              <a:t> people.</a:t>
            </a:r>
          </a:p>
        </p:txBody>
      </p:sp>
      <p:sp>
        <p:nvSpPr>
          <p:cNvPr id="4" name="TextBox 3"/>
          <p:cNvSpPr txBox="1"/>
          <p:nvPr/>
        </p:nvSpPr>
        <p:spPr>
          <a:xfrm>
            <a:off x="2387937" y="4487730"/>
            <a:ext cx="2749407" cy="369332"/>
          </a:xfrm>
          <a:prstGeom prst="rect">
            <a:avLst/>
          </a:prstGeom>
          <a:noFill/>
        </p:spPr>
        <p:txBody>
          <a:bodyPr wrap="none" rtlCol="0">
            <a:spAutoFit/>
          </a:bodyPr>
          <a:lstStyle/>
          <a:p>
            <a:r>
              <a:rPr lang="en-US" b="1" smtClean="0">
                <a:solidFill>
                  <a:schemeClr val="accent6">
                    <a:lumMod val="75000"/>
                  </a:schemeClr>
                </a:solidFill>
              </a:rPr>
              <a:t>Canyonlands National </a:t>
            </a:r>
            <a:r>
              <a:rPr lang="en-US" b="1" dirty="0" smtClean="0">
                <a:solidFill>
                  <a:schemeClr val="accent6">
                    <a:lumMod val="75000"/>
                  </a:schemeClr>
                </a:solidFill>
              </a:rPr>
              <a:t>Park</a:t>
            </a:r>
            <a:endParaRPr lang="en-US" b="1" dirty="0">
              <a:solidFill>
                <a:schemeClr val="accent6">
                  <a:lumMod val="75000"/>
                </a:schemeClr>
              </a:solidFill>
            </a:endParaRPr>
          </a:p>
        </p:txBody>
      </p:sp>
      <p:pic>
        <p:nvPicPr>
          <p:cNvPr id="6150" name="Picture 6" descr=" large rock wall forms the edge of a canyon in the desert. The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26" y="1229132"/>
            <a:ext cx="5581631" cy="313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504" y="-1467632"/>
            <a:ext cx="9409044" cy="2387600"/>
          </a:xfrm>
        </p:spPr>
        <p:txBody>
          <a:bodyPr>
            <a:normAutofit/>
          </a:bodyPr>
          <a:lstStyle/>
          <a:p>
            <a:r>
              <a:rPr lang="en-US" sz="4400" b="1" dirty="0" smtClean="0"/>
              <a:t>Utah’s Capital – Salt Lake City</a:t>
            </a:r>
            <a:endParaRPr lang="en-US" sz="4400" b="1" dirty="0"/>
          </a:p>
        </p:txBody>
      </p:sp>
      <p:sp>
        <p:nvSpPr>
          <p:cNvPr id="7" name="TextBox 6"/>
          <p:cNvSpPr txBox="1"/>
          <p:nvPr/>
        </p:nvSpPr>
        <p:spPr>
          <a:xfrm>
            <a:off x="6605658" y="1135868"/>
            <a:ext cx="5075582" cy="4401205"/>
          </a:xfrm>
          <a:prstGeom prst="rect">
            <a:avLst/>
          </a:prstGeom>
          <a:noFill/>
        </p:spPr>
        <p:txBody>
          <a:bodyPr wrap="square" rtlCol="0">
            <a:spAutoFit/>
          </a:bodyPr>
          <a:lstStyle/>
          <a:p>
            <a:pPr marL="342900" indent="-342900">
              <a:buFont typeface="Arial" charset="0"/>
              <a:buChar char="•"/>
            </a:pPr>
            <a:r>
              <a:rPr lang="en-US" sz="2000" dirty="0"/>
              <a:t>Salt Lake City was founded by Brigham Young and members of the Church of Jesus Christ of Latter Day Saints (Mormons) in 1847. The Mormons were looking for an isolated place to practice their religious beliefs without being persecuted. Immediately, the settlers began building their temple, which was completed 40 years later. The settlers organized a new state, which they called Deseret. Congress denied their petition for statehood and instead created the Utah Territory. Salt Lake City was named capital of the territory in 1858.</a:t>
            </a:r>
            <a:endParaRPr lang="en-US" dirty="0"/>
          </a:p>
        </p:txBody>
      </p:sp>
      <p:sp>
        <p:nvSpPr>
          <p:cNvPr id="4" name="TextBox 3"/>
          <p:cNvSpPr txBox="1"/>
          <p:nvPr/>
        </p:nvSpPr>
        <p:spPr>
          <a:xfrm>
            <a:off x="2900291" y="5575312"/>
            <a:ext cx="1366784" cy="369332"/>
          </a:xfrm>
          <a:prstGeom prst="rect">
            <a:avLst/>
          </a:prstGeom>
          <a:noFill/>
        </p:spPr>
        <p:txBody>
          <a:bodyPr wrap="none" rtlCol="0">
            <a:spAutoFit/>
          </a:bodyPr>
          <a:lstStyle/>
          <a:p>
            <a:r>
              <a:rPr lang="en-US" b="1" smtClean="0"/>
              <a:t>Utah Capital</a:t>
            </a:r>
            <a:endParaRPr lang="en-US" b="1" dirty="0"/>
          </a:p>
        </p:txBody>
      </p:sp>
      <p:pic>
        <p:nvPicPr>
          <p:cNvPr id="9226" name="Picture 10" descr="https://upload.wikimedia.org/wikipedia/commons/thumb/7/7d/Utah_State_Capitol_Building.JPG/1280px-Utah_State_Capitol_Buil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25" y="1142873"/>
            <a:ext cx="5858933"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883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247" y="-1888102"/>
            <a:ext cx="10389705" cy="2806102"/>
          </a:xfrm>
        </p:spPr>
        <p:txBody>
          <a:bodyPr>
            <a:normAutofit/>
          </a:bodyPr>
          <a:lstStyle/>
          <a:p>
            <a:r>
              <a:rPr lang="en-US" sz="2800" b="1" dirty="0" smtClean="0"/>
              <a:t>Utah’s Important Landmarks – Golden Spike Nat. Historic Site</a:t>
            </a:r>
            <a:endParaRPr lang="en-US" sz="2800" b="1" dirty="0"/>
          </a:p>
        </p:txBody>
      </p:sp>
      <p:sp>
        <p:nvSpPr>
          <p:cNvPr id="8" name="Rectangle 4"/>
          <p:cNvSpPr>
            <a:spLocks noChangeArrowheads="1"/>
          </p:cNvSpPr>
          <p:nvPr/>
        </p:nvSpPr>
        <p:spPr bwMode="auto">
          <a:xfrm>
            <a:off x="6959600" y="1620359"/>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t>
            </a:r>
          </a:p>
        </p:txBody>
      </p:sp>
      <p:sp>
        <p:nvSpPr>
          <p:cNvPr id="9" name="TextBox 8"/>
          <p:cNvSpPr txBox="1"/>
          <p:nvPr/>
        </p:nvSpPr>
        <p:spPr>
          <a:xfrm>
            <a:off x="4255636" y="1145209"/>
            <a:ext cx="7200316" cy="4154984"/>
          </a:xfrm>
          <a:prstGeom prst="rect">
            <a:avLst/>
          </a:prstGeom>
          <a:noFill/>
        </p:spPr>
        <p:txBody>
          <a:bodyPr wrap="square" rtlCol="0">
            <a:spAutoFit/>
          </a:bodyPr>
          <a:lstStyle/>
          <a:p>
            <a:pPr marL="342900" indent="-342900">
              <a:buFont typeface="Arial" charset="0"/>
              <a:buChar char="•"/>
            </a:pPr>
            <a:r>
              <a:rPr lang="en-US" sz="2400" dirty="0"/>
              <a:t>The Golden Spike was a ceremonial golden railway spike </a:t>
            </a:r>
            <a:r>
              <a:rPr lang="en-US" sz="2400" dirty="0" smtClean="0"/>
              <a:t> hammered </a:t>
            </a:r>
            <a:r>
              <a:rPr lang="en-US" sz="2400" dirty="0"/>
              <a:t>into the ground by Leland Stanford on May 10, </a:t>
            </a:r>
            <a:r>
              <a:rPr lang="en-US" sz="2400" dirty="0" smtClean="0"/>
              <a:t>1869 </a:t>
            </a:r>
            <a:r>
              <a:rPr lang="en-US" sz="2400" dirty="0"/>
              <a:t>in Promontory Summit, Utah.</a:t>
            </a:r>
          </a:p>
          <a:p>
            <a:endParaRPr lang="en-US" sz="2400" dirty="0" smtClean="0"/>
          </a:p>
          <a:p>
            <a:pPr marL="342900" indent="-342900">
              <a:buFont typeface="Arial" charset="0"/>
              <a:buChar char="•"/>
            </a:pPr>
            <a:r>
              <a:rPr lang="en-US" sz="2400" dirty="0" smtClean="0"/>
              <a:t>The </a:t>
            </a:r>
            <a:r>
              <a:rPr lang="en-US" sz="2400" dirty="0"/>
              <a:t>Golden Spike marked the completion of the world’s first Transcontinental Railroad, as the Central Pacific and Union Pacific Railroads met. The completion of the Trans-continental Railroad allowed people to travel from coast </a:t>
            </a:r>
            <a:r>
              <a:rPr lang="en-US" sz="2400" dirty="0" smtClean="0"/>
              <a:t>to coast </a:t>
            </a:r>
            <a:r>
              <a:rPr lang="en-US" sz="2400" dirty="0"/>
              <a:t>in about seven days. Before the railroad, the same trip would have taken months.</a:t>
            </a:r>
          </a:p>
        </p:txBody>
      </p:sp>
      <p:pic>
        <p:nvPicPr>
          <p:cNvPr id="12302" name="Picture 14" descr="https://upload.wikimedia.org/wikipedia/commons/thumb/e/ec/The-Golden-Spike-7Oct2012.jpg/800px-The-Golden-Spike-7Oct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52" y="1259509"/>
            <a:ext cx="3323441" cy="498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67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047" y="-1867872"/>
            <a:ext cx="10389705" cy="2806102"/>
          </a:xfrm>
        </p:spPr>
        <p:txBody>
          <a:bodyPr>
            <a:normAutofit/>
          </a:bodyPr>
          <a:lstStyle/>
          <a:p>
            <a:r>
              <a:rPr lang="en-US" sz="3600" b="1" dirty="0" smtClean="0"/>
              <a:t>Follow-up Activities</a:t>
            </a:r>
            <a:endParaRPr lang="en-US" sz="3600" b="1" dirty="0"/>
          </a:p>
        </p:txBody>
      </p:sp>
      <p:sp>
        <p:nvSpPr>
          <p:cNvPr id="7" name="TextBox 6"/>
          <p:cNvSpPr txBox="1"/>
          <p:nvPr/>
        </p:nvSpPr>
        <p:spPr>
          <a:xfrm>
            <a:off x="6304170" y="1289297"/>
            <a:ext cx="5075582" cy="3570208"/>
          </a:xfrm>
          <a:prstGeom prst="rect">
            <a:avLst/>
          </a:prstGeom>
          <a:noFill/>
        </p:spPr>
        <p:txBody>
          <a:bodyPr wrap="square" rtlCol="0">
            <a:spAutoFit/>
          </a:bodyPr>
          <a:lstStyle/>
          <a:p>
            <a:pPr marL="457200" indent="-457200">
              <a:buFont typeface="Arial" charset="0"/>
              <a:buChar char="•"/>
            </a:pPr>
            <a:r>
              <a:rPr lang="en-US" sz="2800" dirty="0" err="1" smtClean="0"/>
              <a:t>MrN</a:t>
            </a:r>
            <a:r>
              <a:rPr lang="en-US" sz="2800" dirty="0" smtClean="0"/>
              <a:t> 365 has dozens of Utah-themed activities.</a:t>
            </a:r>
          </a:p>
          <a:p>
            <a:endParaRPr lang="en-US" sz="2800" dirty="0"/>
          </a:p>
          <a:p>
            <a:pPr marL="457200" indent="-457200">
              <a:buFont typeface="Arial" charset="0"/>
              <a:buChar char="•"/>
            </a:pPr>
            <a:r>
              <a:rPr lang="en-US" sz="2800" dirty="0" smtClean="0"/>
              <a:t>Search for Utah, or, visit the geography section and click on “Utah.” </a:t>
            </a:r>
            <a:endParaRPr lang="en-US" sz="2800" dirty="0"/>
          </a:p>
          <a:p>
            <a:endParaRPr lang="en-US" sz="2000" dirty="0"/>
          </a:p>
          <a:p>
            <a:endParaRPr lang="en-US" sz="2000"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1181100"/>
            <a:ext cx="4127028" cy="5168900"/>
          </a:xfrm>
          <a:prstGeom prst="rect">
            <a:avLst/>
          </a:prstGeom>
        </p:spPr>
      </p:pic>
    </p:spTree>
    <p:extLst>
      <p:ext uri="{BB962C8B-B14F-4D97-AF65-F5344CB8AC3E}">
        <p14:creationId xmlns:p14="http://schemas.microsoft.com/office/powerpoint/2010/main" val="87923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522" y="-1316037"/>
            <a:ext cx="9144000" cy="2387600"/>
          </a:xfrm>
        </p:spPr>
        <p:txBody>
          <a:bodyPr/>
          <a:lstStyle/>
          <a:p>
            <a:r>
              <a:rPr lang="en-US" dirty="0" smtClean="0"/>
              <a:t>Where is Utah?</a:t>
            </a:r>
            <a:endParaRPr lang="en-US" dirty="0"/>
          </a:p>
        </p:txBody>
      </p:sp>
      <p:sp>
        <p:nvSpPr>
          <p:cNvPr id="7" name="TextBox 6"/>
          <p:cNvSpPr txBox="1"/>
          <p:nvPr/>
        </p:nvSpPr>
        <p:spPr>
          <a:xfrm>
            <a:off x="6896100" y="1497497"/>
            <a:ext cx="5075582" cy="3323987"/>
          </a:xfrm>
          <a:prstGeom prst="rect">
            <a:avLst/>
          </a:prstGeom>
          <a:noFill/>
        </p:spPr>
        <p:txBody>
          <a:bodyPr wrap="square" rtlCol="0">
            <a:spAutoFit/>
          </a:bodyPr>
          <a:lstStyle/>
          <a:p>
            <a:pPr marL="285750" indent="-285750">
              <a:buFont typeface="Arial" charset="0"/>
              <a:buChar char="•"/>
            </a:pPr>
            <a:r>
              <a:rPr lang="en-US" sz="2400" dirty="0" smtClean="0"/>
              <a:t>Utah is located in the western United States.</a:t>
            </a:r>
          </a:p>
          <a:p>
            <a:endParaRPr lang="en-US" sz="2400" dirty="0"/>
          </a:p>
          <a:p>
            <a:pPr marL="285750" indent="-285750">
              <a:buFont typeface="Arial" charset="0"/>
              <a:buChar char="•"/>
            </a:pPr>
            <a:r>
              <a:rPr lang="en-US" sz="2400" dirty="0" smtClean="0"/>
              <a:t>It borders six states: Idaho, Wyoming, Colorado, New Mexico, Arizona, and Nevada.</a:t>
            </a:r>
          </a:p>
          <a:p>
            <a:endParaRPr lang="en-US" sz="2400" dirty="0"/>
          </a:p>
          <a:p>
            <a:pPr marL="342900" indent="-342900">
              <a:buFont typeface="Arial" charset="0"/>
              <a:buChar char="•"/>
            </a:pPr>
            <a:r>
              <a:rPr lang="en-US" sz="2400" dirty="0" smtClean="0"/>
              <a:t>It is one of the “four corner” states. </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46200"/>
            <a:ext cx="6667500" cy="4462175"/>
          </a:xfrm>
          <a:prstGeom prst="rect">
            <a:avLst/>
          </a:prstGeom>
        </p:spPr>
      </p:pic>
    </p:spTree>
    <p:extLst>
      <p:ext uri="{BB962C8B-B14F-4D97-AF65-F5344CB8AC3E}">
        <p14:creationId xmlns:p14="http://schemas.microsoft.com/office/powerpoint/2010/main" val="583460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479" y="-1289532"/>
            <a:ext cx="9144000" cy="2387600"/>
          </a:xfrm>
        </p:spPr>
        <p:txBody>
          <a:bodyPr/>
          <a:lstStyle/>
          <a:p>
            <a:r>
              <a:rPr lang="en-US" dirty="0" smtClean="0"/>
              <a:t>Utah Flag</a:t>
            </a:r>
            <a:endParaRPr lang="en-US" dirty="0"/>
          </a:p>
        </p:txBody>
      </p:sp>
      <p:sp>
        <p:nvSpPr>
          <p:cNvPr id="7" name="TextBox 6"/>
          <p:cNvSpPr txBox="1"/>
          <p:nvPr/>
        </p:nvSpPr>
        <p:spPr>
          <a:xfrm>
            <a:off x="6719404" y="1318022"/>
            <a:ext cx="5075582" cy="5539978"/>
          </a:xfrm>
          <a:prstGeom prst="rect">
            <a:avLst/>
          </a:prstGeom>
          <a:noFill/>
        </p:spPr>
        <p:txBody>
          <a:bodyPr wrap="square" rtlCol="0">
            <a:spAutoFit/>
          </a:bodyPr>
          <a:lstStyle/>
          <a:p>
            <a:pPr marL="285750" indent="-285750">
              <a:buFont typeface="Arial" charset="0"/>
              <a:buChar char="•"/>
            </a:pPr>
            <a:r>
              <a:rPr lang="en-US" sz="2400" dirty="0" smtClean="0"/>
              <a:t>The bald eagle represents protection in peace and war. </a:t>
            </a:r>
          </a:p>
          <a:p>
            <a:endParaRPr lang="en-US" sz="2400" dirty="0"/>
          </a:p>
          <a:p>
            <a:pPr marL="285750" indent="-285750">
              <a:buFont typeface="Arial" charset="0"/>
              <a:buChar char="•"/>
            </a:pPr>
            <a:r>
              <a:rPr lang="en-US" sz="2400" dirty="0" smtClean="0"/>
              <a:t>The flowers represent peace</a:t>
            </a:r>
          </a:p>
          <a:p>
            <a:endParaRPr lang="en-US" sz="2400" dirty="0"/>
          </a:p>
          <a:p>
            <a:pPr marL="342900" indent="-342900">
              <a:buFont typeface="Arial" charset="0"/>
              <a:buChar char="•"/>
            </a:pPr>
            <a:r>
              <a:rPr lang="en-US" sz="2400" dirty="0" smtClean="0"/>
              <a:t>The beehive and the word “industry” represent progress and hard work. </a:t>
            </a:r>
          </a:p>
          <a:p>
            <a:endParaRPr lang="en-US" sz="2400" dirty="0"/>
          </a:p>
          <a:p>
            <a:pPr marL="342900" indent="-342900">
              <a:buFont typeface="Arial" charset="0"/>
              <a:buChar char="•"/>
            </a:pPr>
            <a:r>
              <a:rPr lang="en-US" sz="2400" dirty="0" smtClean="0"/>
              <a:t>The flags represent Utah’s commitment to the United States.</a:t>
            </a:r>
          </a:p>
          <a:p>
            <a:endParaRPr lang="en-US" sz="2400" dirty="0"/>
          </a:p>
          <a:p>
            <a:pPr marL="342900" indent="-342900">
              <a:buFont typeface="Arial" charset="0"/>
              <a:buChar char="•"/>
            </a:pPr>
            <a:r>
              <a:rPr lang="en-US" sz="2400" dirty="0" smtClean="0"/>
              <a:t>“1896” is when Utah became a state.</a:t>
            </a:r>
          </a:p>
          <a:p>
            <a:endParaRPr lang="en-US" dirty="0"/>
          </a:p>
        </p:txBody>
      </p:sp>
      <p:pic>
        <p:nvPicPr>
          <p:cNvPr id="3080" name="Picture 8" descr="mage result for utah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499949"/>
            <a:ext cx="6178418" cy="370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479" y="-1289532"/>
            <a:ext cx="9144000" cy="2387600"/>
          </a:xfrm>
        </p:spPr>
        <p:txBody>
          <a:bodyPr/>
          <a:lstStyle/>
          <a:p>
            <a:r>
              <a:rPr lang="en-US" dirty="0" smtClean="0"/>
              <a:t>Utah Symbols</a:t>
            </a:r>
            <a:endParaRPr lang="en-US" dirty="0"/>
          </a:p>
        </p:txBody>
      </p:sp>
      <p:sp>
        <p:nvSpPr>
          <p:cNvPr id="3" name="TextBox 2"/>
          <p:cNvSpPr txBox="1"/>
          <p:nvPr/>
        </p:nvSpPr>
        <p:spPr>
          <a:xfrm>
            <a:off x="2520260" y="5819684"/>
            <a:ext cx="3252301" cy="369332"/>
          </a:xfrm>
          <a:prstGeom prst="rect">
            <a:avLst/>
          </a:prstGeom>
          <a:noFill/>
        </p:spPr>
        <p:txBody>
          <a:bodyPr wrap="none" rtlCol="0">
            <a:spAutoFit/>
          </a:bodyPr>
          <a:lstStyle/>
          <a:p>
            <a:r>
              <a:rPr lang="en-US" dirty="0" smtClean="0"/>
              <a:t>California Gull – Utah’s </a:t>
            </a:r>
            <a:r>
              <a:rPr lang="en-US" smtClean="0"/>
              <a:t>state bird</a:t>
            </a:r>
            <a:endParaRPr lang="en-US" dirty="0"/>
          </a:p>
        </p:txBody>
      </p:sp>
      <p:sp>
        <p:nvSpPr>
          <p:cNvPr id="4" name="TextBox 3"/>
          <p:cNvSpPr txBox="1"/>
          <p:nvPr/>
        </p:nvSpPr>
        <p:spPr>
          <a:xfrm>
            <a:off x="8703464" y="3499187"/>
            <a:ext cx="2280561" cy="369332"/>
          </a:xfrm>
          <a:prstGeom prst="rect">
            <a:avLst/>
          </a:prstGeom>
          <a:noFill/>
        </p:spPr>
        <p:txBody>
          <a:bodyPr wrap="none" rtlCol="0">
            <a:spAutoFit/>
          </a:bodyPr>
          <a:lstStyle/>
          <a:p>
            <a:r>
              <a:rPr lang="en-US" smtClean="0"/>
              <a:t>Sego Lily– </a:t>
            </a:r>
            <a:r>
              <a:rPr lang="en-US" dirty="0" smtClean="0"/>
              <a:t>state flower</a:t>
            </a:r>
            <a:endParaRPr lang="en-US" dirty="0"/>
          </a:p>
        </p:txBody>
      </p:sp>
      <p:sp>
        <p:nvSpPr>
          <p:cNvPr id="5" name="TextBox 4"/>
          <p:cNvSpPr txBox="1"/>
          <p:nvPr/>
        </p:nvSpPr>
        <p:spPr>
          <a:xfrm>
            <a:off x="8513027" y="6189016"/>
            <a:ext cx="2661434" cy="369332"/>
          </a:xfrm>
          <a:prstGeom prst="rect">
            <a:avLst/>
          </a:prstGeom>
          <a:noFill/>
        </p:spPr>
        <p:txBody>
          <a:bodyPr wrap="none" rtlCol="0">
            <a:spAutoFit/>
          </a:bodyPr>
          <a:lstStyle/>
          <a:p>
            <a:r>
              <a:rPr lang="en-US" smtClean="0"/>
              <a:t>Quaking Aspen– </a:t>
            </a:r>
            <a:r>
              <a:rPr lang="en-US" dirty="0" smtClean="0"/>
              <a:t>state tree</a:t>
            </a:r>
            <a:endParaRPr lang="en-US" dirty="0"/>
          </a:p>
        </p:txBody>
      </p:sp>
      <p:pic>
        <p:nvPicPr>
          <p:cNvPr id="8212" name="Picture 20" descr="mage may contain: bird, grass, sky, outdoor and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410" y="1144301"/>
            <a:ext cx="6096000" cy="4629150"/>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lick to see asset described as small white flower with yellow and purple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896" y="1141170"/>
            <a:ext cx="4279900" cy="2407712"/>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24" descr="lick to see asset described as Looking Up- Quaking Asp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796" y="3926970"/>
            <a:ext cx="3404100" cy="226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8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504" y="-1316037"/>
            <a:ext cx="9144000" cy="2387600"/>
          </a:xfrm>
        </p:spPr>
        <p:txBody>
          <a:bodyPr/>
          <a:lstStyle/>
          <a:p>
            <a:r>
              <a:rPr lang="en-US" dirty="0" smtClean="0"/>
              <a:t>Utah Facts</a:t>
            </a:r>
            <a:endParaRPr lang="en-US" dirty="0"/>
          </a:p>
        </p:txBody>
      </p:sp>
      <p:sp>
        <p:nvSpPr>
          <p:cNvPr id="7" name="TextBox 6"/>
          <p:cNvSpPr txBox="1"/>
          <p:nvPr/>
        </p:nvSpPr>
        <p:spPr>
          <a:xfrm>
            <a:off x="6951871" y="1203469"/>
            <a:ext cx="5075582" cy="4801314"/>
          </a:xfrm>
          <a:prstGeom prst="rect">
            <a:avLst/>
          </a:prstGeom>
          <a:noFill/>
        </p:spPr>
        <p:txBody>
          <a:bodyPr wrap="square" rtlCol="0">
            <a:spAutoFit/>
          </a:bodyPr>
          <a:lstStyle/>
          <a:p>
            <a:pPr marL="285750" indent="-285750">
              <a:buFont typeface="Arial" charset="0"/>
              <a:buChar char="•"/>
            </a:pPr>
            <a:r>
              <a:rPr lang="en-US" sz="2400" smtClean="0"/>
              <a:t>Utah’s </a:t>
            </a:r>
            <a:r>
              <a:rPr lang="en-US" sz="2400" dirty="0" smtClean="0"/>
              <a:t>population is 3.1 million (31</a:t>
            </a:r>
            <a:r>
              <a:rPr lang="en-US" sz="2400" baseline="30000" dirty="0" smtClean="0"/>
              <a:t>st</a:t>
            </a:r>
            <a:r>
              <a:rPr lang="en-US" sz="2400" dirty="0" smtClean="0"/>
              <a:t> in America). </a:t>
            </a:r>
          </a:p>
          <a:p>
            <a:endParaRPr lang="en-US" sz="2400" dirty="0"/>
          </a:p>
          <a:p>
            <a:pPr marL="285750" indent="-285750">
              <a:buFont typeface="Arial" charset="0"/>
              <a:buChar char="•"/>
            </a:pPr>
            <a:r>
              <a:rPr lang="en-US" sz="2400" dirty="0" smtClean="0"/>
              <a:t>With an area of nearly 85,000 square miles, Utah is America’s 13</a:t>
            </a:r>
            <a:r>
              <a:rPr lang="en-US" sz="2400" baseline="30000" dirty="0" smtClean="0"/>
              <a:t>th</a:t>
            </a:r>
            <a:r>
              <a:rPr lang="en-US" sz="2400" dirty="0" smtClean="0"/>
              <a:t> largest state.</a:t>
            </a:r>
          </a:p>
          <a:p>
            <a:endParaRPr lang="en-US" sz="2400" dirty="0"/>
          </a:p>
          <a:p>
            <a:pPr marL="342900" indent="-342900">
              <a:buFont typeface="Arial" charset="0"/>
              <a:buChar char="•"/>
            </a:pPr>
            <a:r>
              <a:rPr lang="en-US" sz="2400" dirty="0" smtClean="0"/>
              <a:t>Utah’s highest point is Kings Peak (13,534 ft.)</a:t>
            </a:r>
          </a:p>
          <a:p>
            <a:pPr marL="342900" indent="-342900">
              <a:buFont typeface="Arial" charset="0"/>
              <a:buChar char="•"/>
            </a:pPr>
            <a:endParaRPr lang="en-US" sz="2400" dirty="0"/>
          </a:p>
          <a:p>
            <a:pPr marL="342900" indent="-342900">
              <a:buFont typeface="Arial" charset="0"/>
              <a:buChar char="•"/>
            </a:pPr>
            <a:r>
              <a:rPr lang="en-US" sz="2400" dirty="0" smtClean="0"/>
              <a:t>Utah became a state on January 4, 1896. It was America’s 45</a:t>
            </a:r>
            <a:r>
              <a:rPr lang="en-US" sz="2400" baseline="30000" dirty="0" smtClean="0"/>
              <a:t>th</a:t>
            </a:r>
            <a:r>
              <a:rPr lang="en-US" sz="2400" dirty="0" smtClean="0"/>
              <a:t> state. </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203469"/>
            <a:ext cx="6515100" cy="4804614"/>
          </a:xfrm>
          <a:prstGeom prst="rect">
            <a:avLst/>
          </a:prstGeom>
        </p:spPr>
      </p:pic>
    </p:spTree>
    <p:extLst>
      <p:ext uri="{BB962C8B-B14F-4D97-AF65-F5344CB8AC3E}">
        <p14:creationId xmlns:p14="http://schemas.microsoft.com/office/powerpoint/2010/main" val="767351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804" y="-1454011"/>
            <a:ext cx="9144000" cy="2387600"/>
          </a:xfrm>
        </p:spPr>
        <p:txBody>
          <a:bodyPr>
            <a:normAutofit/>
          </a:bodyPr>
          <a:lstStyle/>
          <a:p>
            <a:r>
              <a:rPr lang="en-US" sz="4800" dirty="0" smtClean="0"/>
              <a:t>Important Dates in Utah History</a:t>
            </a:r>
            <a:endParaRPr lang="en-US" sz="4800" dirty="0"/>
          </a:p>
        </p:txBody>
      </p:sp>
      <p:sp>
        <p:nvSpPr>
          <p:cNvPr id="7" name="TextBox 6"/>
          <p:cNvSpPr txBox="1"/>
          <p:nvPr/>
        </p:nvSpPr>
        <p:spPr>
          <a:xfrm>
            <a:off x="5021470" y="1097450"/>
            <a:ext cx="6306929" cy="5078313"/>
          </a:xfrm>
          <a:prstGeom prst="rect">
            <a:avLst/>
          </a:prstGeom>
          <a:noFill/>
        </p:spPr>
        <p:txBody>
          <a:bodyPr wrap="square" rtlCol="0">
            <a:spAutoFit/>
          </a:bodyPr>
          <a:lstStyle/>
          <a:p>
            <a:r>
              <a:rPr lang="en-US" b="1" dirty="0"/>
              <a:t>1846: </a:t>
            </a:r>
            <a:r>
              <a:rPr lang="en-US" dirty="0"/>
              <a:t>Ogden is founded by Miles Goodyear and marked the first permanent settlement by people of European descent in Utah.</a:t>
            </a:r>
          </a:p>
          <a:p>
            <a:endParaRPr lang="en-US" b="1" dirty="0" smtClean="0"/>
          </a:p>
          <a:p>
            <a:r>
              <a:rPr lang="en-US" b="1" dirty="0" smtClean="0"/>
              <a:t>1847</a:t>
            </a:r>
            <a:r>
              <a:rPr lang="en-US" b="1" dirty="0"/>
              <a:t>: </a:t>
            </a:r>
            <a:r>
              <a:rPr lang="en-US" dirty="0"/>
              <a:t>First Mormon settlers arrived in Utah under Brigham Young.</a:t>
            </a:r>
          </a:p>
          <a:p>
            <a:endParaRPr lang="en-US" b="1" dirty="0" smtClean="0"/>
          </a:p>
          <a:p>
            <a:r>
              <a:rPr lang="en-US" b="1" dirty="0" smtClean="0"/>
              <a:t>1847</a:t>
            </a:r>
            <a:r>
              <a:rPr lang="en-US" b="1" dirty="0"/>
              <a:t>: </a:t>
            </a:r>
            <a:r>
              <a:rPr lang="en-US" dirty="0"/>
              <a:t>Mormon settlers establish the town of Bountiful.</a:t>
            </a:r>
          </a:p>
          <a:p>
            <a:endParaRPr lang="en-US" dirty="0"/>
          </a:p>
          <a:p>
            <a:r>
              <a:rPr lang="en-US" b="1" dirty="0"/>
              <a:t>1858: </a:t>
            </a:r>
            <a:r>
              <a:rPr lang="en-US" dirty="0"/>
              <a:t>Salt Lake City is named capital of the Utah Territory.</a:t>
            </a:r>
          </a:p>
          <a:p>
            <a:endParaRPr lang="en-US" b="1" dirty="0" smtClean="0"/>
          </a:p>
          <a:p>
            <a:r>
              <a:rPr lang="en-US" b="1" dirty="0" smtClean="0"/>
              <a:t>1869</a:t>
            </a:r>
            <a:r>
              <a:rPr lang="en-US" b="1" dirty="0"/>
              <a:t>: </a:t>
            </a:r>
            <a:r>
              <a:rPr lang="en-US" dirty="0"/>
              <a:t>Transcontinental Railroad linking the Union Pacific and the Central Pacific was completed at Promontory Summit.</a:t>
            </a:r>
          </a:p>
          <a:p>
            <a:endParaRPr lang="en-US" dirty="0"/>
          </a:p>
          <a:p>
            <a:r>
              <a:rPr lang="en-US" b="1" dirty="0"/>
              <a:t>1919: </a:t>
            </a:r>
            <a:r>
              <a:rPr lang="en-US" dirty="0"/>
              <a:t>Zion National Park is created.</a:t>
            </a:r>
          </a:p>
          <a:p>
            <a:endParaRPr lang="en-US" b="1" dirty="0" smtClean="0"/>
          </a:p>
          <a:p>
            <a:r>
              <a:rPr lang="en-US" b="1" dirty="0" smtClean="0"/>
              <a:t>2002</a:t>
            </a:r>
            <a:r>
              <a:rPr lang="en-US" b="1" dirty="0"/>
              <a:t>:</a:t>
            </a:r>
            <a:r>
              <a:rPr lang="en-US" dirty="0"/>
              <a:t> Salt Lake City hosts the 19th Winter Olympics.</a:t>
            </a:r>
          </a:p>
          <a:p>
            <a:endParaRPr lang="en-US" dirty="0"/>
          </a:p>
          <a:p>
            <a:endParaRPr lang="en-US" dirty="0"/>
          </a:p>
        </p:txBody>
      </p:sp>
      <p:pic>
        <p:nvPicPr>
          <p:cNvPr id="17416" name="Picture 8" descr="https://www.mrnussbaum.com/wi2/utahstateh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097450"/>
            <a:ext cx="3390900" cy="518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1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71310" y="1317958"/>
            <a:ext cx="5075582" cy="3323987"/>
          </a:xfrm>
          <a:prstGeom prst="rect">
            <a:avLst/>
          </a:prstGeom>
          <a:noFill/>
        </p:spPr>
        <p:txBody>
          <a:bodyPr wrap="square" rtlCol="0">
            <a:spAutoFit/>
          </a:bodyPr>
          <a:lstStyle/>
          <a:p>
            <a:r>
              <a:rPr lang="en-US" sz="2400" dirty="0" smtClean="0"/>
              <a:t>Utah is located at the convergence of three major regions:</a:t>
            </a:r>
          </a:p>
          <a:p>
            <a:endParaRPr lang="en-US" sz="2400" dirty="0"/>
          </a:p>
          <a:p>
            <a:pPr marL="285750" indent="-285750">
              <a:buFont typeface="Arial" charset="0"/>
              <a:buChar char="•"/>
            </a:pPr>
            <a:r>
              <a:rPr lang="en-US" sz="2400" dirty="0" smtClean="0"/>
              <a:t>The Rocky Mountains</a:t>
            </a:r>
          </a:p>
          <a:p>
            <a:pPr marL="285750" indent="-285750">
              <a:buFont typeface="Arial" charset="0"/>
              <a:buChar char="•"/>
            </a:pPr>
            <a:r>
              <a:rPr lang="en-US" sz="2400" dirty="0" smtClean="0"/>
              <a:t>The Colorado Plateau</a:t>
            </a:r>
          </a:p>
          <a:p>
            <a:pPr marL="285750" indent="-285750">
              <a:buFont typeface="Arial" charset="0"/>
              <a:buChar char="•"/>
            </a:pPr>
            <a:r>
              <a:rPr lang="en-US" sz="2400" dirty="0" smtClean="0"/>
              <a:t>The Great Basin</a:t>
            </a:r>
          </a:p>
          <a:p>
            <a:endParaRPr lang="en-US" sz="2400" dirty="0"/>
          </a:p>
          <a:p>
            <a:endParaRPr lang="en-US" sz="2400" dirty="0"/>
          </a:p>
          <a:p>
            <a:endParaRPr lang="en-US" dirty="0"/>
          </a:p>
        </p:txBody>
      </p:sp>
      <p:sp>
        <p:nvSpPr>
          <p:cNvPr id="4" name="TextBox 3"/>
          <p:cNvSpPr txBox="1"/>
          <p:nvPr/>
        </p:nvSpPr>
        <p:spPr>
          <a:xfrm>
            <a:off x="1849851" y="6055270"/>
            <a:ext cx="4247253" cy="369332"/>
          </a:xfrm>
          <a:prstGeom prst="rect">
            <a:avLst/>
          </a:prstGeom>
          <a:noFill/>
        </p:spPr>
        <p:txBody>
          <a:bodyPr wrap="none" rtlCol="0">
            <a:spAutoFit/>
          </a:bodyPr>
          <a:lstStyle/>
          <a:p>
            <a:r>
              <a:rPr lang="en-US" dirty="0" smtClean="0"/>
              <a:t>Sandstone formations at Zion National Park</a:t>
            </a:r>
            <a:endParaRPr lang="en-US" dirty="0"/>
          </a:p>
        </p:txBody>
      </p:sp>
      <p:sp>
        <p:nvSpPr>
          <p:cNvPr id="9" name="Title 1"/>
          <p:cNvSpPr txBox="1">
            <a:spLocks/>
          </p:cNvSpPr>
          <p:nvPr/>
        </p:nvSpPr>
        <p:spPr>
          <a:xfrm>
            <a:off x="1525104" y="-135541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t>Utah’s Landforms and Waterways</a:t>
            </a:r>
            <a:endParaRPr lang="en-US" sz="4000" dirty="0"/>
          </a:p>
        </p:txBody>
      </p:sp>
      <p:pic>
        <p:nvPicPr>
          <p:cNvPr id="2054" name="Picture 6" descr="lick to see asset described as Erosional features in Navajo Sandstone, Zion National Park, 2014..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17958"/>
            <a:ext cx="5664200" cy="453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8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71310" y="1317958"/>
            <a:ext cx="5075582" cy="1107996"/>
          </a:xfrm>
          <a:prstGeom prst="rect">
            <a:avLst/>
          </a:prstGeom>
          <a:noFill/>
        </p:spPr>
        <p:txBody>
          <a:bodyPr wrap="square" rtlCol="0">
            <a:spAutoFit/>
          </a:bodyPr>
          <a:lstStyle/>
          <a:p>
            <a:endParaRPr lang="en-US" sz="2400" dirty="0"/>
          </a:p>
          <a:p>
            <a:endParaRPr lang="en-US" sz="2400" dirty="0"/>
          </a:p>
          <a:p>
            <a:endParaRPr lang="en-US" dirty="0"/>
          </a:p>
        </p:txBody>
      </p:sp>
      <p:sp>
        <p:nvSpPr>
          <p:cNvPr id="4" name="TextBox 3"/>
          <p:cNvSpPr txBox="1"/>
          <p:nvPr/>
        </p:nvSpPr>
        <p:spPr>
          <a:xfrm>
            <a:off x="2802351" y="6055270"/>
            <a:ext cx="1717906" cy="369332"/>
          </a:xfrm>
          <a:prstGeom prst="rect">
            <a:avLst/>
          </a:prstGeom>
          <a:noFill/>
        </p:spPr>
        <p:txBody>
          <a:bodyPr wrap="none" rtlCol="0">
            <a:spAutoFit/>
          </a:bodyPr>
          <a:lstStyle/>
          <a:p>
            <a:r>
              <a:rPr lang="en-US" dirty="0" smtClean="0"/>
              <a:t>Utah’s Mt. Nebo</a:t>
            </a:r>
            <a:endParaRPr lang="en-US" dirty="0"/>
          </a:p>
        </p:txBody>
      </p:sp>
      <p:sp>
        <p:nvSpPr>
          <p:cNvPr id="9" name="Title 1"/>
          <p:cNvSpPr txBox="1">
            <a:spLocks/>
          </p:cNvSpPr>
          <p:nvPr/>
        </p:nvSpPr>
        <p:spPr>
          <a:xfrm>
            <a:off x="1525104" y="-135541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t>Rocky Mountains</a:t>
            </a:r>
            <a:endParaRPr lang="en-US" sz="4000" dirty="0"/>
          </a:p>
        </p:txBody>
      </p:sp>
      <p:sp>
        <p:nvSpPr>
          <p:cNvPr id="6" name="TextBox 5"/>
          <p:cNvSpPr txBox="1"/>
          <p:nvPr/>
        </p:nvSpPr>
        <p:spPr>
          <a:xfrm>
            <a:off x="6771310" y="1171882"/>
            <a:ext cx="5075582" cy="5539978"/>
          </a:xfrm>
          <a:prstGeom prst="rect">
            <a:avLst/>
          </a:prstGeom>
          <a:noFill/>
        </p:spPr>
        <p:txBody>
          <a:bodyPr wrap="square" rtlCol="0">
            <a:spAutoFit/>
          </a:bodyPr>
          <a:lstStyle/>
          <a:p>
            <a:pPr marL="285750" indent="-285750">
              <a:buFont typeface="Arial" charset="0"/>
              <a:buChar char="•"/>
            </a:pPr>
            <a:r>
              <a:rPr lang="en-US" sz="2400" dirty="0" smtClean="0"/>
              <a:t>The far northeastern portion of Utah is part of the Rocky Mountain range. </a:t>
            </a:r>
          </a:p>
          <a:p>
            <a:endParaRPr lang="en-US" sz="2400" dirty="0"/>
          </a:p>
          <a:p>
            <a:pPr marL="285750" indent="-285750">
              <a:buFont typeface="Arial" charset="0"/>
              <a:buChar char="•"/>
            </a:pPr>
            <a:r>
              <a:rPr lang="en-US" sz="2400" dirty="0"/>
              <a:t>The legendary Rocky Mountains extend through much of western North America from Canada to New Mexico. The "Rockies," as they are often called, stretch over</a:t>
            </a:r>
            <a:r>
              <a:rPr lang="en-US" sz="2400" dirty="0" smtClean="0"/>
              <a:t/>
            </a:r>
            <a:br>
              <a:rPr lang="en-US" sz="2400" dirty="0" smtClean="0"/>
            </a:br>
            <a:r>
              <a:rPr lang="en-US" sz="2400" dirty="0"/>
              <a:t>2,000 miles</a:t>
            </a:r>
            <a:r>
              <a:rPr lang="en-US" sz="2400" dirty="0" smtClean="0"/>
              <a:t>.</a:t>
            </a:r>
          </a:p>
          <a:p>
            <a:endParaRPr lang="en-US" sz="2400" dirty="0"/>
          </a:p>
          <a:p>
            <a:pPr marL="342900" indent="-342900">
              <a:buFont typeface="Arial" charset="0"/>
              <a:buChar char="•"/>
            </a:pPr>
            <a:r>
              <a:rPr lang="en-US" sz="2400" dirty="0" smtClean="0"/>
              <a:t>Colorado’s Mt. Elbert is the highest point in the Rocky Mountains (14,433 ft.). </a:t>
            </a:r>
            <a:endParaRPr lang="en-US" sz="2400" dirty="0"/>
          </a:p>
          <a:p>
            <a:endParaRPr lang="en-US" sz="2400" dirty="0"/>
          </a:p>
          <a:p>
            <a:endParaRPr lang="en-US" dirty="0"/>
          </a:p>
        </p:txBody>
      </p:sp>
      <p:pic>
        <p:nvPicPr>
          <p:cNvPr id="24578" name="Picture 2" descr="https://upload.wikimedia.org/wikipedia/commons/thumb/4/44/Spanish_Fork_Peak_from_Y_Mountain.jpg/1280px-Spanish_Fork_Peak_from_Y_Mount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10" y="1216570"/>
            <a:ext cx="6451600"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3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104" y="-1355418"/>
            <a:ext cx="9144000" cy="2387600"/>
          </a:xfrm>
        </p:spPr>
        <p:txBody>
          <a:bodyPr>
            <a:normAutofit/>
          </a:bodyPr>
          <a:lstStyle/>
          <a:p>
            <a:r>
              <a:rPr lang="en-US" sz="4000" dirty="0" smtClean="0"/>
              <a:t>Colorado Plateau</a:t>
            </a:r>
            <a:endParaRPr lang="en-US" sz="4000" dirty="0"/>
          </a:p>
        </p:txBody>
      </p:sp>
      <p:sp>
        <p:nvSpPr>
          <p:cNvPr id="7" name="TextBox 6"/>
          <p:cNvSpPr txBox="1"/>
          <p:nvPr/>
        </p:nvSpPr>
        <p:spPr>
          <a:xfrm>
            <a:off x="6250610" y="1032182"/>
            <a:ext cx="5075582" cy="3046988"/>
          </a:xfrm>
          <a:prstGeom prst="rect">
            <a:avLst/>
          </a:prstGeom>
          <a:noFill/>
        </p:spPr>
        <p:txBody>
          <a:bodyPr wrap="square" rtlCol="0">
            <a:spAutoFit/>
          </a:bodyPr>
          <a:lstStyle/>
          <a:p>
            <a:endParaRPr lang="en-US" sz="2400" dirty="0"/>
          </a:p>
          <a:p>
            <a:pPr marL="285750" indent="-285750">
              <a:buFont typeface="Arial" charset="0"/>
              <a:buChar char="•"/>
            </a:pPr>
            <a:r>
              <a:rPr lang="en-US" sz="2400" dirty="0" smtClean="0"/>
              <a:t>Eastern and southern Utah are part of the Colorado Plateau – a region of deserts, scattered forests, and incredible rock formations centered in the four corners region of Arizona, Colorado, Utah, and New Mexico. </a:t>
            </a:r>
          </a:p>
          <a:p>
            <a:endParaRPr lang="en-US" sz="2400" dirty="0"/>
          </a:p>
        </p:txBody>
      </p:sp>
      <p:sp>
        <p:nvSpPr>
          <p:cNvPr id="4" name="TextBox 3"/>
          <p:cNvSpPr txBox="1"/>
          <p:nvPr/>
        </p:nvSpPr>
        <p:spPr>
          <a:xfrm>
            <a:off x="2410315" y="4332495"/>
            <a:ext cx="1789914" cy="369332"/>
          </a:xfrm>
          <a:prstGeom prst="rect">
            <a:avLst/>
          </a:prstGeom>
          <a:noFill/>
        </p:spPr>
        <p:txBody>
          <a:bodyPr wrap="none" rtlCol="0">
            <a:spAutoFit/>
          </a:bodyPr>
          <a:lstStyle/>
          <a:p>
            <a:r>
              <a:rPr lang="en-US" smtClean="0"/>
              <a:t>Colorado Plateau</a:t>
            </a:r>
            <a:endParaRPr lang="en-US" dirty="0"/>
          </a:p>
        </p:txBody>
      </p:sp>
      <p:pic>
        <p:nvPicPr>
          <p:cNvPr id="21514" name="Picture 10" descr="lick to see asset described as A large canyon in the desert is flanked by a large plateau on both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40" y="1454109"/>
            <a:ext cx="5583664" cy="282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2801</TotalTime>
  <Words>828</Words>
  <Application>Microsoft Macintosh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Arial</vt:lpstr>
      <vt:lpstr>Office Theme</vt:lpstr>
      <vt:lpstr>Utah The Beehive State</vt:lpstr>
      <vt:lpstr>Where is Utah?</vt:lpstr>
      <vt:lpstr>Utah Flag</vt:lpstr>
      <vt:lpstr>Utah Symbols</vt:lpstr>
      <vt:lpstr>Utah Facts</vt:lpstr>
      <vt:lpstr>Important Dates in Utah History</vt:lpstr>
      <vt:lpstr>PowerPoint Presentation</vt:lpstr>
      <vt:lpstr>PowerPoint Presentation</vt:lpstr>
      <vt:lpstr>Colorado Plateau</vt:lpstr>
      <vt:lpstr>Great Basin</vt:lpstr>
      <vt:lpstr>Common Utah Landforms</vt:lpstr>
      <vt:lpstr>Utah Landforms and Waterways</vt:lpstr>
      <vt:lpstr>Utah ’s National Parks – Arches</vt:lpstr>
      <vt:lpstr>PowerPoint Presentation</vt:lpstr>
      <vt:lpstr>Utah’s National Parks – Canyonlands</vt:lpstr>
      <vt:lpstr>Utah’s Capital – Salt Lake City</vt:lpstr>
      <vt:lpstr>Utah’s Important Landmarks – Golden Spike Nat. Historic Site</vt:lpstr>
      <vt:lpstr>Follow-up Activities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dc:title>
  <dc:creator>Microsoft Office User</dc:creator>
  <cp:lastModifiedBy>Microsoft Office User</cp:lastModifiedBy>
  <cp:revision>73</cp:revision>
  <dcterms:created xsi:type="dcterms:W3CDTF">2018-12-31T20:47:42Z</dcterms:created>
  <dcterms:modified xsi:type="dcterms:W3CDTF">2019-01-03T19:25:15Z</dcterms:modified>
</cp:coreProperties>
</file>