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4" r:id="rId5"/>
    <p:sldId id="258" r:id="rId6"/>
    <p:sldId id="273" r:id="rId7"/>
    <p:sldId id="259" r:id="rId8"/>
    <p:sldId id="276" r:id="rId9"/>
    <p:sldId id="277" r:id="rId10"/>
    <p:sldId id="278" r:id="rId11"/>
    <p:sldId id="261" r:id="rId12"/>
    <p:sldId id="263" r:id="rId13"/>
    <p:sldId id="262" r:id="rId14"/>
    <p:sldId id="265" r:id="rId15"/>
    <p:sldId id="268"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21"/>
  </p:normalViewPr>
  <p:slideViewPr>
    <p:cSldViewPr snapToGrid="0" snapToObjects="1">
      <p:cViewPr>
        <p:scale>
          <a:sx n="100" d="100"/>
          <a:sy n="100" d="100"/>
        </p:scale>
        <p:origin x="4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20025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20170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284698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085E-5B12-9042-80CA-F563D33713E3}"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11337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A085E-5B12-9042-80CA-F563D33713E3}" type="datetimeFigureOut">
              <a:rPr lang="en-US" smtClean="0"/>
              <a:t>12/31/18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48761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A085E-5B12-9042-80CA-F563D33713E3}"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38112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A085E-5B12-9042-80CA-F563D33713E3}" type="datetimeFigureOut">
              <a:rPr lang="en-US" smtClean="0"/>
              <a:t>12/31/18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40483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A085E-5B12-9042-80CA-F563D33713E3}" type="datetimeFigureOut">
              <a:rPr lang="en-US" smtClean="0"/>
              <a:t>12/31/18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78075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A085E-5B12-9042-80CA-F563D33713E3}" type="datetimeFigureOut">
              <a:rPr lang="en-US" smtClean="0"/>
              <a:t>12/31/18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10277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085E-5B12-9042-80CA-F563D33713E3}"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54807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085E-5B12-9042-80CA-F563D33713E3}" type="datetimeFigureOut">
              <a:rPr lang="en-US" smtClean="0"/>
              <a:t>12/31/18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DE54B-EFFD-4044-9BDD-5234B62ADDEE}" type="slidenum">
              <a:rPr lang="en-US" smtClean="0"/>
              <a:t>‹#›</a:t>
            </a:fld>
            <a:endParaRPr lang="en-US"/>
          </a:p>
        </p:txBody>
      </p:sp>
    </p:spTree>
    <p:extLst>
      <p:ext uri="{BB962C8B-B14F-4D97-AF65-F5344CB8AC3E}">
        <p14:creationId xmlns:p14="http://schemas.microsoft.com/office/powerpoint/2010/main" val="1686342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A085E-5B12-9042-80CA-F563D33713E3}" type="datetimeFigureOut">
              <a:rPr lang="en-US" smtClean="0"/>
              <a:t>12/31/18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DE54B-EFFD-4044-9BDD-5234B62ADDEE}" type="slidenum">
              <a:rPr lang="en-US" smtClean="0"/>
              <a:t>‹#›</a:t>
            </a:fld>
            <a:endParaRPr lang="en-US"/>
          </a:p>
        </p:txBody>
      </p:sp>
    </p:spTree>
    <p:extLst>
      <p:ext uri="{BB962C8B-B14F-4D97-AF65-F5344CB8AC3E}">
        <p14:creationId xmlns:p14="http://schemas.microsoft.com/office/powerpoint/2010/main" val="14611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8090" y="638503"/>
            <a:ext cx="9144000" cy="2387600"/>
          </a:xfrm>
        </p:spPr>
        <p:txBody>
          <a:bodyPr/>
          <a:lstStyle/>
          <a:p>
            <a:r>
              <a:rPr lang="en-US" dirty="0" smtClean="0"/>
              <a:t>Colorado</a:t>
            </a:r>
            <a:br>
              <a:rPr lang="en-US" dirty="0" smtClean="0"/>
            </a:br>
            <a:r>
              <a:rPr lang="en-US" sz="2000" dirty="0" smtClean="0"/>
              <a:t>The Centennial State</a:t>
            </a:r>
            <a:endParaRPr lang="en-US" dirty="0"/>
          </a:p>
        </p:txBody>
      </p:sp>
      <p:pic>
        <p:nvPicPr>
          <p:cNvPr id="4104" name="Picture 8" descr="mage for 2006-D Colorado Statehood Quarter from Littleton Coin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0" cy="704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561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smtClean="0"/>
              <a:t>Continental Divide</a:t>
            </a:r>
            <a:endParaRPr lang="en-US" sz="4000" dirty="0"/>
          </a:p>
        </p:txBody>
      </p:sp>
      <p:sp>
        <p:nvSpPr>
          <p:cNvPr id="7" name="TextBox 6"/>
          <p:cNvSpPr txBox="1"/>
          <p:nvPr/>
        </p:nvSpPr>
        <p:spPr>
          <a:xfrm>
            <a:off x="6314110" y="1279366"/>
            <a:ext cx="5075582" cy="4708981"/>
          </a:xfrm>
          <a:prstGeom prst="rect">
            <a:avLst/>
          </a:prstGeom>
          <a:noFill/>
        </p:spPr>
        <p:txBody>
          <a:bodyPr wrap="square" rtlCol="0">
            <a:spAutoFit/>
          </a:bodyPr>
          <a:lstStyle/>
          <a:p>
            <a:pPr marL="285750" indent="-285750">
              <a:buFont typeface="Arial" charset="0"/>
              <a:buChar char="•"/>
            </a:pPr>
            <a:r>
              <a:rPr lang="en-US" sz="2000" dirty="0"/>
              <a:t>The Continental </a:t>
            </a:r>
            <a:r>
              <a:rPr lang="en-US" sz="2000" dirty="0" smtClean="0"/>
              <a:t>Divide extends through the state of Colorado. </a:t>
            </a:r>
          </a:p>
          <a:p>
            <a:endParaRPr lang="en-US" sz="2000" dirty="0" smtClean="0"/>
          </a:p>
          <a:p>
            <a:pPr marL="285750" indent="-285750">
              <a:buFont typeface="Arial" charset="0"/>
              <a:buChar char="•"/>
            </a:pPr>
            <a:r>
              <a:rPr lang="en-US" sz="2000" dirty="0" smtClean="0"/>
              <a:t>The Continental Divide </a:t>
            </a:r>
            <a:r>
              <a:rPr lang="en-US" sz="2000" dirty="0"/>
              <a:t>is a </a:t>
            </a:r>
            <a:r>
              <a:rPr lang="en-US" sz="2000" dirty="0" smtClean="0"/>
              <a:t>“line” </a:t>
            </a:r>
            <a:r>
              <a:rPr lang="en-US" sz="2000" dirty="0"/>
              <a:t>that forms the border between the watersheds of the Atlantic Ocean and the Pacific Ocean. In other words, waterways that occur west of the divide flow out (eventually) to the Pacific Ocean, and waterways that fall east of the line flow out (eventually) to the Atlantic Ocean. Therefore, rain or snow that falls west of the divide can be expected to end up in the Pacific Ocean and rain or snow that falls east of the divide can be expected to end up in the Atlantic Ocean.</a:t>
            </a:r>
          </a:p>
        </p:txBody>
      </p:sp>
      <p:sp>
        <p:nvSpPr>
          <p:cNvPr id="4" name="TextBox 3"/>
          <p:cNvSpPr txBox="1"/>
          <p:nvPr/>
        </p:nvSpPr>
        <p:spPr>
          <a:xfrm>
            <a:off x="2506274" y="5394939"/>
            <a:ext cx="1917063" cy="369332"/>
          </a:xfrm>
          <a:prstGeom prst="rect">
            <a:avLst/>
          </a:prstGeom>
          <a:noFill/>
        </p:spPr>
        <p:txBody>
          <a:bodyPr wrap="none" rtlCol="0">
            <a:spAutoFit/>
          </a:bodyPr>
          <a:lstStyle/>
          <a:p>
            <a:r>
              <a:rPr lang="en-US" smtClean="0"/>
              <a:t>Continental Divide</a:t>
            </a:r>
            <a:endParaRPr lang="en-US" dirty="0"/>
          </a:p>
        </p:txBody>
      </p:sp>
      <p:pic>
        <p:nvPicPr>
          <p:cNvPr id="23554" name="Picture 2" descr="https://upload.wikimedia.org/wikipedia/commons/thumb/b/b8/Continental-Divide_Monarch-Pass_2012-10-28.JPG/1920px-Continental-Divide_Monarch-Pass_2012-1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0" y="1351681"/>
            <a:ext cx="5876410" cy="390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8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253" y="-1713939"/>
            <a:ext cx="10380869" cy="2686266"/>
          </a:xfrm>
        </p:spPr>
        <p:txBody>
          <a:bodyPr>
            <a:normAutofit/>
          </a:bodyPr>
          <a:lstStyle/>
          <a:p>
            <a:r>
              <a:rPr lang="en-US" sz="4400" b="1" dirty="0" smtClean="0"/>
              <a:t>Colorado ’s National Parks – Rocky Mountain</a:t>
            </a:r>
            <a:endParaRPr lang="en-US" sz="4400" b="1" dirty="0"/>
          </a:p>
        </p:txBody>
      </p:sp>
      <p:sp>
        <p:nvSpPr>
          <p:cNvPr id="7" name="TextBox 6"/>
          <p:cNvSpPr txBox="1"/>
          <p:nvPr/>
        </p:nvSpPr>
        <p:spPr>
          <a:xfrm>
            <a:off x="6334540" y="1054428"/>
            <a:ext cx="5438360" cy="5447645"/>
          </a:xfrm>
          <a:prstGeom prst="rect">
            <a:avLst/>
          </a:prstGeom>
          <a:noFill/>
        </p:spPr>
        <p:txBody>
          <a:bodyPr wrap="square" rtlCol="0">
            <a:spAutoFit/>
          </a:bodyPr>
          <a:lstStyle/>
          <a:p>
            <a:pPr marL="285750" indent="-285750">
              <a:buFont typeface="Arial" charset="0"/>
              <a:buChar char="•"/>
            </a:pPr>
            <a:r>
              <a:rPr lang="en-US" sz="2000" dirty="0" smtClean="0"/>
              <a:t>Located in north central Colorado.</a:t>
            </a:r>
          </a:p>
          <a:p>
            <a:endParaRPr lang="en-US" sz="2000" dirty="0"/>
          </a:p>
          <a:p>
            <a:pPr marL="342900" indent="-342900">
              <a:buFont typeface="Arial" charset="0"/>
              <a:buChar char="•"/>
            </a:pPr>
            <a:r>
              <a:rPr lang="en-US" sz="2000" dirty="0"/>
              <a:t>Positioned on the Continental Divide, at the headwaters of the mighty Colorado River, Rocky Mountain National Park is a spectacular celebration of the Rocky Mountains. The park features dazzling views of the towering peaks and is full of wildlife including black bears, moose, mountain lions, and elk.</a:t>
            </a:r>
          </a:p>
          <a:p>
            <a:endParaRPr lang="en-US" sz="2000" dirty="0" smtClean="0"/>
          </a:p>
          <a:p>
            <a:pPr marL="342900" indent="-342900">
              <a:buFont typeface="Arial" charset="0"/>
              <a:buChar char="•"/>
            </a:pPr>
            <a:r>
              <a:rPr lang="en-US" sz="2000" dirty="0" smtClean="0"/>
              <a:t>Trail Ridge Road, in the heart of the park, ascends to over 12,000 feet above sea level. It is the highest paved road in the United States.</a:t>
            </a:r>
          </a:p>
          <a:p>
            <a:pPr marL="342900" indent="-342900">
              <a:buFont typeface="Arial" charset="0"/>
              <a:buChar char="•"/>
            </a:pPr>
            <a:endParaRPr lang="en-US" sz="2400" dirty="0" smtClean="0"/>
          </a:p>
          <a:p>
            <a:pPr marL="285750" indent="-285750">
              <a:buFont typeface="Arial" charset="0"/>
              <a:buChar char="•"/>
            </a:pPr>
            <a:endParaRPr lang="en-US" sz="2400" dirty="0"/>
          </a:p>
          <a:p>
            <a:endParaRPr lang="en-US" sz="2200" dirty="0"/>
          </a:p>
          <a:p>
            <a:endParaRPr lang="en-US" dirty="0"/>
          </a:p>
        </p:txBody>
      </p:sp>
      <p:sp>
        <p:nvSpPr>
          <p:cNvPr id="4" name="TextBox 3"/>
          <p:cNvSpPr txBox="1"/>
          <p:nvPr/>
        </p:nvSpPr>
        <p:spPr>
          <a:xfrm>
            <a:off x="1963361" y="4552500"/>
            <a:ext cx="3092513" cy="369332"/>
          </a:xfrm>
          <a:prstGeom prst="rect">
            <a:avLst/>
          </a:prstGeom>
          <a:noFill/>
        </p:spPr>
        <p:txBody>
          <a:bodyPr wrap="none" rtlCol="0">
            <a:spAutoFit/>
          </a:bodyPr>
          <a:lstStyle/>
          <a:p>
            <a:r>
              <a:rPr lang="en-US" b="1" smtClean="0">
                <a:solidFill>
                  <a:schemeClr val="accent6">
                    <a:lumMod val="75000"/>
                  </a:schemeClr>
                </a:solidFill>
              </a:rPr>
              <a:t>Rocky Mountain National </a:t>
            </a:r>
            <a:r>
              <a:rPr lang="en-US" b="1" dirty="0" smtClean="0">
                <a:solidFill>
                  <a:schemeClr val="accent6">
                    <a:lumMod val="75000"/>
                  </a:schemeClr>
                </a:solidFill>
              </a:rPr>
              <a:t>Park</a:t>
            </a:r>
            <a:endParaRPr lang="en-US" b="1" dirty="0">
              <a:solidFill>
                <a:schemeClr val="accent6">
                  <a:lumMod val="75000"/>
                </a:schemeClr>
              </a:solidFill>
            </a:endParaRPr>
          </a:p>
        </p:txBody>
      </p:sp>
      <p:pic>
        <p:nvPicPr>
          <p:cNvPr id="5124" name="Picture 4" descr="ocky Mountain National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78" y="1054428"/>
            <a:ext cx="6072162" cy="341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20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4240" y="1170161"/>
            <a:ext cx="5075582" cy="5755422"/>
          </a:xfrm>
          <a:prstGeom prst="rect">
            <a:avLst/>
          </a:prstGeom>
          <a:noFill/>
        </p:spPr>
        <p:txBody>
          <a:bodyPr wrap="square" rtlCol="0">
            <a:spAutoFit/>
          </a:bodyPr>
          <a:lstStyle/>
          <a:p>
            <a:pPr marL="285750" indent="-285750">
              <a:buFont typeface="Arial" charset="0"/>
              <a:buChar char="•"/>
            </a:pPr>
            <a:r>
              <a:rPr lang="en-US" sz="2000" dirty="0" smtClean="0"/>
              <a:t>Located in southwestern Colorado.</a:t>
            </a:r>
          </a:p>
          <a:p>
            <a:endParaRPr lang="en-US" sz="2000" dirty="0"/>
          </a:p>
          <a:p>
            <a:pPr marL="342900" indent="-342900">
              <a:buFont typeface="Arial" charset="0"/>
              <a:buChar char="•"/>
            </a:pPr>
            <a:r>
              <a:rPr lang="en-US" sz="2000" dirty="0"/>
              <a:t>Mesa Verde National </a:t>
            </a:r>
            <a:r>
              <a:rPr lang="en-US" sz="2000" dirty="0" smtClean="0"/>
              <a:t>Park features unparalleled </a:t>
            </a:r>
            <a:r>
              <a:rPr lang="en-US" sz="2000" dirty="0"/>
              <a:t>views into pre-colonization America. From 600 to 1300 AD, the park was home to ancient </a:t>
            </a:r>
            <a:r>
              <a:rPr lang="en-US" sz="2000" dirty="0" err="1"/>
              <a:t>Puebloan</a:t>
            </a:r>
            <a:r>
              <a:rPr lang="en-US" sz="2000" dirty="0"/>
              <a:t> people who built cliff dwellings (houses</a:t>
            </a:r>
            <a:r>
              <a:rPr lang="en-US" sz="2000" dirty="0" smtClean="0"/>
              <a:t/>
            </a:r>
            <a:br>
              <a:rPr lang="en-US" sz="2000" dirty="0" smtClean="0"/>
            </a:br>
            <a:r>
              <a:rPr lang="en-US" sz="2000" dirty="0"/>
              <a:t>built into shallow caves in the canyon walls). </a:t>
            </a:r>
          </a:p>
          <a:p>
            <a:endParaRPr lang="en-US" sz="2000" dirty="0" smtClean="0"/>
          </a:p>
          <a:p>
            <a:pPr marL="342900" indent="-342900">
              <a:buFont typeface="Arial" charset="0"/>
              <a:buChar char="•"/>
            </a:pPr>
            <a:r>
              <a:rPr lang="en-US" sz="2000" dirty="0" smtClean="0"/>
              <a:t>One </a:t>
            </a:r>
            <a:r>
              <a:rPr lang="en-US" sz="2000" dirty="0"/>
              <a:t>of the dwellings, known as Cliff Palace, is the largest cliff dwelling in </a:t>
            </a:r>
            <a:r>
              <a:rPr lang="en-US" sz="2000" dirty="0" smtClean="0"/>
              <a:t>North America</a:t>
            </a:r>
            <a:r>
              <a:rPr lang="en-US" sz="2000" dirty="0"/>
              <a:t>. It contains over 150 rooms, which indicated 100 to 120 people lived in it.</a:t>
            </a:r>
          </a:p>
          <a:p>
            <a:pPr marL="342900" indent="-342900">
              <a:buFont typeface="Arial" charset="0"/>
              <a:buChar char="•"/>
            </a:pPr>
            <a:endParaRPr lang="en-US" sz="2400" dirty="0" smtClean="0"/>
          </a:p>
          <a:p>
            <a:pPr marL="342900" indent="-342900">
              <a:buFont typeface="Arial" charset="0"/>
              <a:buChar char="•"/>
            </a:pPr>
            <a:endParaRPr lang="en-US" sz="2400" dirty="0"/>
          </a:p>
          <a:p>
            <a:endParaRPr lang="en-US" sz="2200" dirty="0"/>
          </a:p>
          <a:p>
            <a:endParaRPr lang="en-US" dirty="0"/>
          </a:p>
        </p:txBody>
      </p:sp>
      <p:sp>
        <p:nvSpPr>
          <p:cNvPr id="4" name="TextBox 3"/>
          <p:cNvSpPr txBox="1"/>
          <p:nvPr/>
        </p:nvSpPr>
        <p:spPr>
          <a:xfrm>
            <a:off x="1717464" y="5631852"/>
            <a:ext cx="4000134" cy="369332"/>
          </a:xfrm>
          <a:prstGeom prst="rect">
            <a:avLst/>
          </a:prstGeom>
          <a:noFill/>
        </p:spPr>
        <p:txBody>
          <a:bodyPr wrap="none" rtlCol="0">
            <a:spAutoFit/>
          </a:bodyPr>
          <a:lstStyle/>
          <a:p>
            <a:r>
              <a:rPr lang="en-US" b="1" smtClean="0">
                <a:solidFill>
                  <a:schemeClr val="accent6">
                    <a:lumMod val="75000"/>
                  </a:schemeClr>
                </a:solidFill>
              </a:rPr>
              <a:t>Cliff Palace in Mesa Verde National Park</a:t>
            </a:r>
            <a:endParaRPr lang="en-US" b="1" dirty="0">
              <a:solidFill>
                <a:schemeClr val="accent6">
                  <a:lumMod val="75000"/>
                </a:schemeClr>
              </a:solidFill>
            </a:endParaRPr>
          </a:p>
        </p:txBody>
      </p:sp>
      <p:sp>
        <p:nvSpPr>
          <p:cNvPr id="8" name="Title 1"/>
          <p:cNvSpPr txBox="1">
            <a:spLocks/>
          </p:cNvSpPr>
          <p:nvPr/>
        </p:nvSpPr>
        <p:spPr>
          <a:xfrm>
            <a:off x="1404731" y="-1467632"/>
            <a:ext cx="9859618" cy="25291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smtClean="0"/>
              <a:t>Colorado ’s National Parks – Mesa Verde</a:t>
            </a:r>
            <a:endParaRPr lang="en-US" sz="4400" b="1" dirty="0"/>
          </a:p>
        </p:txBody>
      </p:sp>
      <p:pic>
        <p:nvPicPr>
          <p:cNvPr id="7172" name="Picture 4" descr="liff Pa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80" y="1439600"/>
            <a:ext cx="5578060" cy="418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760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826" y="-1456496"/>
            <a:ext cx="10470874" cy="2382032"/>
          </a:xfrm>
        </p:spPr>
        <p:txBody>
          <a:bodyPr>
            <a:normAutofit/>
          </a:bodyPr>
          <a:lstStyle/>
          <a:p>
            <a:r>
              <a:rPr lang="en-US" sz="4400" b="1" smtClean="0"/>
              <a:t>Colorado’s </a:t>
            </a:r>
            <a:r>
              <a:rPr lang="en-US" sz="4400" b="1" dirty="0" smtClean="0"/>
              <a:t>National Parks – Great Sand Dunes</a:t>
            </a:r>
            <a:endParaRPr lang="en-US" sz="4400" b="1" dirty="0"/>
          </a:p>
        </p:txBody>
      </p:sp>
      <p:sp>
        <p:nvSpPr>
          <p:cNvPr id="7" name="TextBox 6"/>
          <p:cNvSpPr txBox="1"/>
          <p:nvPr/>
        </p:nvSpPr>
        <p:spPr>
          <a:xfrm>
            <a:off x="6728240" y="1104900"/>
            <a:ext cx="5075582" cy="4708981"/>
          </a:xfrm>
          <a:prstGeom prst="rect">
            <a:avLst/>
          </a:prstGeom>
          <a:noFill/>
        </p:spPr>
        <p:txBody>
          <a:bodyPr wrap="square" rtlCol="0">
            <a:spAutoFit/>
          </a:bodyPr>
          <a:lstStyle/>
          <a:p>
            <a:pPr marL="285750" indent="-285750">
              <a:buFont typeface="Arial" charset="0"/>
              <a:buChar char="•"/>
            </a:pPr>
            <a:r>
              <a:rPr lang="en-US" sz="2000" dirty="0" smtClean="0"/>
              <a:t>Located in southern Colorado.</a:t>
            </a:r>
          </a:p>
          <a:p>
            <a:endParaRPr lang="en-US" sz="2000" dirty="0"/>
          </a:p>
          <a:p>
            <a:pPr marL="285750" indent="-285750">
              <a:buFont typeface="Arial" charset="0"/>
              <a:buChar char="•"/>
            </a:pPr>
            <a:r>
              <a:rPr lang="en-US" sz="2000" dirty="0"/>
              <a:t>Great Sand Dunes National Park and Preserve, located in </a:t>
            </a:r>
            <a:r>
              <a:rPr lang="en-US" sz="2000" dirty="0" smtClean="0"/>
              <a:t>southern </a:t>
            </a:r>
            <a:r>
              <a:rPr lang="en-US" sz="2000" dirty="0"/>
              <a:t>Colorado, is one of our newest national parks. The park features the nation’s highest sand dunes – towering 750 feet against the Sangre de Cristo Mountains. The dunes are spectacular, and even contain creeks that flow on top of the sand</a:t>
            </a:r>
            <a:r>
              <a:rPr lang="en-US" sz="2000" dirty="0" smtClean="0"/>
              <a:t>.</a:t>
            </a:r>
          </a:p>
          <a:p>
            <a:endParaRPr lang="en-US" sz="2000" dirty="0" smtClean="0"/>
          </a:p>
          <a:p>
            <a:pPr marL="285750" indent="-285750">
              <a:buFont typeface="Arial" charset="0"/>
              <a:buChar char="•"/>
            </a:pPr>
            <a:r>
              <a:rPr lang="en-US" sz="2000" dirty="0" smtClean="0"/>
              <a:t> </a:t>
            </a:r>
            <a:r>
              <a:rPr lang="en-US" sz="2000" dirty="0"/>
              <a:t>Great Sand Dunes National Park and Preserve also features a variety of wildlife, and several insect species found nowhere else on earth.</a:t>
            </a:r>
          </a:p>
        </p:txBody>
      </p:sp>
      <p:sp>
        <p:nvSpPr>
          <p:cNvPr id="4" name="TextBox 3"/>
          <p:cNvSpPr txBox="1"/>
          <p:nvPr/>
        </p:nvSpPr>
        <p:spPr>
          <a:xfrm>
            <a:off x="2164406" y="4906158"/>
            <a:ext cx="3241785" cy="369332"/>
          </a:xfrm>
          <a:prstGeom prst="rect">
            <a:avLst/>
          </a:prstGeom>
          <a:noFill/>
        </p:spPr>
        <p:txBody>
          <a:bodyPr wrap="none" rtlCol="0">
            <a:spAutoFit/>
          </a:bodyPr>
          <a:lstStyle/>
          <a:p>
            <a:r>
              <a:rPr lang="en-US" b="1" dirty="0" smtClean="0">
                <a:solidFill>
                  <a:schemeClr val="accent6">
                    <a:lumMod val="75000"/>
                  </a:schemeClr>
                </a:solidFill>
              </a:rPr>
              <a:t>Great </a:t>
            </a:r>
            <a:r>
              <a:rPr lang="en-US" b="1" smtClean="0">
                <a:solidFill>
                  <a:schemeClr val="accent6">
                    <a:lumMod val="75000"/>
                  </a:schemeClr>
                </a:solidFill>
              </a:rPr>
              <a:t>Sand Dunes National </a:t>
            </a:r>
            <a:r>
              <a:rPr lang="en-US" b="1" dirty="0" smtClean="0">
                <a:solidFill>
                  <a:schemeClr val="accent6">
                    <a:lumMod val="75000"/>
                  </a:schemeClr>
                </a:solidFill>
              </a:rPr>
              <a:t>Park</a:t>
            </a:r>
            <a:endParaRPr lang="en-US" b="1" dirty="0">
              <a:solidFill>
                <a:schemeClr val="accent6">
                  <a:lumMod val="75000"/>
                </a:schemeClr>
              </a:solidFill>
            </a:endParaRPr>
          </a:p>
        </p:txBody>
      </p:sp>
      <p:pic>
        <p:nvPicPr>
          <p:cNvPr id="6148" name="Picture 4" descr="mage result for great sand dunes .g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1" y="1104900"/>
            <a:ext cx="6461779" cy="3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6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4" y="-1467632"/>
            <a:ext cx="9409044" cy="2387600"/>
          </a:xfrm>
        </p:spPr>
        <p:txBody>
          <a:bodyPr>
            <a:normAutofit/>
          </a:bodyPr>
          <a:lstStyle/>
          <a:p>
            <a:r>
              <a:rPr lang="en-US" sz="4400" b="1" dirty="0" smtClean="0"/>
              <a:t>Colorado’s Capital – Denver</a:t>
            </a:r>
            <a:endParaRPr lang="en-US" sz="4400" b="1" dirty="0"/>
          </a:p>
        </p:txBody>
      </p:sp>
      <p:sp>
        <p:nvSpPr>
          <p:cNvPr id="7" name="TextBox 6"/>
          <p:cNvSpPr txBox="1"/>
          <p:nvPr/>
        </p:nvSpPr>
        <p:spPr>
          <a:xfrm>
            <a:off x="6605658" y="1135868"/>
            <a:ext cx="5075582" cy="4370427"/>
          </a:xfrm>
          <a:prstGeom prst="rect">
            <a:avLst/>
          </a:prstGeom>
          <a:noFill/>
        </p:spPr>
        <p:txBody>
          <a:bodyPr wrap="square" rtlCol="0">
            <a:spAutoFit/>
          </a:bodyPr>
          <a:lstStyle/>
          <a:p>
            <a:pPr marL="342900" indent="-342900">
              <a:buFont typeface="Arial" charset="0"/>
              <a:buChar char="•"/>
            </a:pPr>
            <a:r>
              <a:rPr lang="en-US" sz="2000" dirty="0"/>
              <a:t>Located at the junction of the Great Plains and Rocky Mountains, Denver is the largest city in Colorado. Originally called Montana City, Denver was named after Kansas Territory governor James W. Denver.</a:t>
            </a:r>
          </a:p>
          <a:p>
            <a:endParaRPr lang="en-US" sz="2000" dirty="0" smtClean="0"/>
          </a:p>
          <a:p>
            <a:pPr marL="342900" indent="-342900">
              <a:buFont typeface="Arial" charset="0"/>
              <a:buChar char="•"/>
            </a:pPr>
            <a:r>
              <a:rPr lang="en-US" sz="2000" dirty="0" smtClean="0"/>
              <a:t>The </a:t>
            </a:r>
            <a:r>
              <a:rPr lang="en-US" sz="2000" dirty="0"/>
              <a:t>city was incorporated in 1861 and became capital of the </a:t>
            </a:r>
            <a:r>
              <a:rPr lang="en-US" sz="2000" dirty="0" smtClean="0"/>
              <a:t>Colorado </a:t>
            </a:r>
            <a:r>
              <a:rPr lang="en-US" sz="2000" dirty="0"/>
              <a:t>Territory in 1865. Today, Denver is a thriving city. It is home to many major corporations such as Coors, </a:t>
            </a:r>
            <a:r>
              <a:rPr lang="en-US" sz="2000" dirty="0" err="1"/>
              <a:t>Quizno’s</a:t>
            </a:r>
            <a:r>
              <a:rPr lang="en-US" sz="2000" dirty="0"/>
              <a:t>, and Frontier Airlines. It is called "The Mile High City" because its altitude is 5,280 feet above sea level.</a:t>
            </a:r>
          </a:p>
          <a:p>
            <a:endParaRPr lang="en-US" dirty="0"/>
          </a:p>
        </p:txBody>
      </p:sp>
      <p:sp>
        <p:nvSpPr>
          <p:cNvPr id="4" name="TextBox 3"/>
          <p:cNvSpPr txBox="1"/>
          <p:nvPr/>
        </p:nvSpPr>
        <p:spPr>
          <a:xfrm>
            <a:off x="3128891" y="3873500"/>
            <a:ext cx="870303" cy="369332"/>
          </a:xfrm>
          <a:prstGeom prst="rect">
            <a:avLst/>
          </a:prstGeom>
          <a:noFill/>
        </p:spPr>
        <p:txBody>
          <a:bodyPr wrap="none" rtlCol="0">
            <a:spAutoFit/>
          </a:bodyPr>
          <a:lstStyle/>
          <a:p>
            <a:r>
              <a:rPr lang="en-US" b="1" dirty="0" smtClean="0"/>
              <a:t>Denver</a:t>
            </a:r>
            <a:endParaRPr lang="en-US" b="1" dirty="0"/>
          </a:p>
        </p:txBody>
      </p:sp>
      <p:pic>
        <p:nvPicPr>
          <p:cNvPr id="11" name="Picture 8" descr="https://upload.wikimedia.org/wikipedia/commons/2/2c/Denver_from_Highl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53" y="1272917"/>
            <a:ext cx="5628589" cy="260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83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247" y="-1888102"/>
            <a:ext cx="10389705" cy="2806102"/>
          </a:xfrm>
        </p:spPr>
        <p:txBody>
          <a:bodyPr>
            <a:normAutofit/>
          </a:bodyPr>
          <a:lstStyle/>
          <a:p>
            <a:r>
              <a:rPr lang="en-US" sz="3600" b="1" dirty="0" smtClean="0"/>
              <a:t>Colorado’s Important Landmarks – Pikes Peak</a:t>
            </a:r>
            <a:endParaRPr lang="en-US" sz="3600" b="1" dirty="0"/>
          </a:p>
        </p:txBody>
      </p:sp>
      <p:sp>
        <p:nvSpPr>
          <p:cNvPr id="4" name="TextBox 3"/>
          <p:cNvSpPr txBox="1"/>
          <p:nvPr/>
        </p:nvSpPr>
        <p:spPr>
          <a:xfrm>
            <a:off x="2693118" y="4797359"/>
            <a:ext cx="3364062" cy="369332"/>
          </a:xfrm>
          <a:prstGeom prst="rect">
            <a:avLst/>
          </a:prstGeom>
          <a:noFill/>
        </p:spPr>
        <p:txBody>
          <a:bodyPr wrap="none" rtlCol="0">
            <a:spAutoFit/>
          </a:bodyPr>
          <a:lstStyle/>
          <a:p>
            <a:r>
              <a:rPr lang="en-US" b="1" dirty="0" smtClean="0"/>
              <a:t>Highway that ascends Pikes Peak</a:t>
            </a:r>
            <a:endParaRPr lang="en-US" b="1" dirty="0"/>
          </a:p>
        </p:txBody>
      </p:sp>
      <p:sp>
        <p:nvSpPr>
          <p:cNvPr id="8" name="Rectangle 4"/>
          <p:cNvSpPr>
            <a:spLocks noChangeArrowheads="1"/>
          </p:cNvSpPr>
          <p:nvPr/>
        </p:nvSpPr>
        <p:spPr bwMode="auto">
          <a:xfrm>
            <a:off x="6959600" y="1620359"/>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rPr>
              <a:t> </a:t>
            </a:r>
          </a:p>
        </p:txBody>
      </p:sp>
      <p:sp>
        <p:nvSpPr>
          <p:cNvPr id="9" name="TextBox 8"/>
          <p:cNvSpPr txBox="1"/>
          <p:nvPr/>
        </p:nvSpPr>
        <p:spPr>
          <a:xfrm>
            <a:off x="7208386" y="1081709"/>
            <a:ext cx="4511659" cy="4154984"/>
          </a:xfrm>
          <a:prstGeom prst="rect">
            <a:avLst/>
          </a:prstGeom>
          <a:noFill/>
        </p:spPr>
        <p:txBody>
          <a:bodyPr wrap="square" rtlCol="0">
            <a:spAutoFit/>
          </a:bodyPr>
          <a:lstStyle/>
          <a:p>
            <a:pPr marL="285750" indent="-285750">
              <a:buFont typeface="Arial" charset="0"/>
              <a:buChar char="•"/>
            </a:pPr>
            <a:r>
              <a:rPr lang="en-US" sz="2400" dirty="0" smtClean="0"/>
              <a:t>Pikes </a:t>
            </a:r>
            <a:r>
              <a:rPr lang="en-US" sz="2400" dirty="0"/>
              <a:t>Peak (14,110 ft.) is the most visited mountain in North America, and the second most visited in the world. The peak itself is the easternmost high peak in the Rockies. It came to symbolize the gold rush of 1859. It was named after Zebulon Pike, who surveyed the area after the Louisiana Purchase</a:t>
            </a:r>
            <a:r>
              <a:rPr lang="en-US" sz="2400" dirty="0" smtClean="0"/>
              <a:t/>
            </a:r>
            <a:br>
              <a:rPr lang="en-US" sz="2400" dirty="0" smtClean="0"/>
            </a:br>
            <a:r>
              <a:rPr lang="en-US" sz="2400" dirty="0"/>
              <a:t>(1806).</a:t>
            </a:r>
          </a:p>
        </p:txBody>
      </p:sp>
      <p:pic>
        <p:nvPicPr>
          <p:cNvPr id="12300" name="Picture 12" descr="mage result for pikes p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58900"/>
            <a:ext cx="5124450"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67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047" y="-1867872"/>
            <a:ext cx="10389705" cy="2806102"/>
          </a:xfrm>
        </p:spPr>
        <p:txBody>
          <a:bodyPr>
            <a:normAutofit/>
          </a:bodyPr>
          <a:lstStyle/>
          <a:p>
            <a:r>
              <a:rPr lang="en-US" sz="3600" b="1" dirty="0" smtClean="0"/>
              <a:t>Follow-up Activities</a:t>
            </a:r>
            <a:endParaRPr lang="en-US" sz="3600" b="1" dirty="0"/>
          </a:p>
        </p:txBody>
      </p:sp>
      <p:sp>
        <p:nvSpPr>
          <p:cNvPr id="7" name="TextBox 6"/>
          <p:cNvSpPr txBox="1"/>
          <p:nvPr/>
        </p:nvSpPr>
        <p:spPr>
          <a:xfrm>
            <a:off x="6304170" y="1289297"/>
            <a:ext cx="5075582" cy="3570208"/>
          </a:xfrm>
          <a:prstGeom prst="rect">
            <a:avLst/>
          </a:prstGeom>
          <a:noFill/>
        </p:spPr>
        <p:txBody>
          <a:bodyPr wrap="square" rtlCol="0">
            <a:spAutoFit/>
          </a:bodyPr>
          <a:lstStyle/>
          <a:p>
            <a:pPr marL="457200" indent="-457200">
              <a:buFont typeface="Arial" charset="0"/>
              <a:buChar char="•"/>
            </a:pPr>
            <a:r>
              <a:rPr lang="en-US" sz="2800" dirty="0" err="1" smtClean="0"/>
              <a:t>MrN</a:t>
            </a:r>
            <a:r>
              <a:rPr lang="en-US" sz="2800" dirty="0" smtClean="0"/>
              <a:t> 365 has dozens of Colorado-themed activities.</a:t>
            </a:r>
          </a:p>
          <a:p>
            <a:endParaRPr lang="en-US" sz="2800" dirty="0"/>
          </a:p>
          <a:p>
            <a:pPr marL="457200" indent="-457200">
              <a:buFont typeface="Arial" charset="0"/>
              <a:buChar char="•"/>
            </a:pPr>
            <a:r>
              <a:rPr lang="en-US" sz="2800" dirty="0" smtClean="0"/>
              <a:t>Search for Colorado, or, visit the geography section and click on “Colorado.” </a:t>
            </a:r>
            <a:endParaRPr lang="en-US" sz="2800" dirty="0"/>
          </a:p>
          <a:p>
            <a:endParaRPr lang="en-US" sz="2000" dirty="0"/>
          </a:p>
          <a:p>
            <a:endParaRPr lang="en-US" sz="20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289297"/>
            <a:ext cx="3911600" cy="4798865"/>
          </a:xfrm>
          <a:prstGeom prst="rect">
            <a:avLst/>
          </a:prstGeom>
        </p:spPr>
      </p:pic>
    </p:spTree>
    <p:extLst>
      <p:ext uri="{BB962C8B-B14F-4D97-AF65-F5344CB8AC3E}">
        <p14:creationId xmlns:p14="http://schemas.microsoft.com/office/powerpoint/2010/main" val="87923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522" y="-1316037"/>
            <a:ext cx="9144000" cy="2387600"/>
          </a:xfrm>
        </p:spPr>
        <p:txBody>
          <a:bodyPr/>
          <a:lstStyle/>
          <a:p>
            <a:r>
              <a:rPr lang="en-US" dirty="0" smtClean="0"/>
              <a:t>Where is Colorado?</a:t>
            </a:r>
            <a:endParaRPr lang="en-US" dirty="0"/>
          </a:p>
        </p:txBody>
      </p:sp>
      <p:sp>
        <p:nvSpPr>
          <p:cNvPr id="7" name="TextBox 6"/>
          <p:cNvSpPr txBox="1"/>
          <p:nvPr/>
        </p:nvSpPr>
        <p:spPr>
          <a:xfrm>
            <a:off x="6771861" y="1497497"/>
            <a:ext cx="5075582" cy="3323987"/>
          </a:xfrm>
          <a:prstGeom prst="rect">
            <a:avLst/>
          </a:prstGeom>
          <a:noFill/>
        </p:spPr>
        <p:txBody>
          <a:bodyPr wrap="square" rtlCol="0">
            <a:spAutoFit/>
          </a:bodyPr>
          <a:lstStyle/>
          <a:p>
            <a:pPr marL="285750" indent="-285750">
              <a:buFont typeface="Arial" charset="0"/>
              <a:buChar char="•"/>
            </a:pPr>
            <a:r>
              <a:rPr lang="en-US" sz="2400" dirty="0" smtClean="0"/>
              <a:t>Colorado is located in the western United States.</a:t>
            </a:r>
          </a:p>
          <a:p>
            <a:endParaRPr lang="en-US" sz="2400" dirty="0"/>
          </a:p>
          <a:p>
            <a:pPr marL="285750" indent="-285750">
              <a:buFont typeface="Arial" charset="0"/>
              <a:buChar char="•"/>
            </a:pPr>
            <a:r>
              <a:rPr lang="en-US" sz="2400" dirty="0" smtClean="0"/>
              <a:t>It borders seven states: Nebraska, Kansas, Oklahoma, New Mexico, Arizona, Utah, and Wyoming.</a:t>
            </a:r>
          </a:p>
          <a:p>
            <a:endParaRPr lang="en-US" sz="2400" dirty="0"/>
          </a:p>
          <a:p>
            <a:pPr marL="342900" indent="-342900">
              <a:buFont typeface="Arial" charset="0"/>
              <a:buChar char="•"/>
            </a:pPr>
            <a:r>
              <a:rPr lang="en-US" sz="2400" dirty="0" smtClean="0"/>
              <a:t>It is one of the “four corner” states. </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7" y="1363663"/>
            <a:ext cx="6568024" cy="4395760"/>
          </a:xfrm>
          <a:prstGeom prst="rect">
            <a:avLst/>
          </a:prstGeom>
        </p:spPr>
      </p:pic>
    </p:spTree>
    <p:extLst>
      <p:ext uri="{BB962C8B-B14F-4D97-AF65-F5344CB8AC3E}">
        <p14:creationId xmlns:p14="http://schemas.microsoft.com/office/powerpoint/2010/main" val="58346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479" y="-1289532"/>
            <a:ext cx="9144000" cy="2387600"/>
          </a:xfrm>
        </p:spPr>
        <p:txBody>
          <a:bodyPr/>
          <a:lstStyle/>
          <a:p>
            <a:r>
              <a:rPr lang="en-US" dirty="0" smtClean="0"/>
              <a:t>Colorado Flag</a:t>
            </a:r>
            <a:endParaRPr lang="en-US" dirty="0"/>
          </a:p>
        </p:txBody>
      </p:sp>
      <p:sp>
        <p:nvSpPr>
          <p:cNvPr id="7" name="TextBox 6"/>
          <p:cNvSpPr txBox="1"/>
          <p:nvPr/>
        </p:nvSpPr>
        <p:spPr>
          <a:xfrm>
            <a:off x="6732104" y="1423749"/>
            <a:ext cx="5075582" cy="4062651"/>
          </a:xfrm>
          <a:prstGeom prst="rect">
            <a:avLst/>
          </a:prstGeom>
          <a:noFill/>
        </p:spPr>
        <p:txBody>
          <a:bodyPr wrap="square" rtlCol="0">
            <a:spAutoFit/>
          </a:bodyPr>
          <a:lstStyle/>
          <a:p>
            <a:pPr marL="285750" indent="-285750">
              <a:buFont typeface="Arial" charset="0"/>
              <a:buChar char="•"/>
            </a:pPr>
            <a:r>
              <a:rPr lang="en-US" sz="2400" dirty="0" smtClean="0"/>
              <a:t>The blue in the flag symbolizes Colorado’s blue skies</a:t>
            </a:r>
          </a:p>
          <a:p>
            <a:endParaRPr lang="en-US" sz="2400" dirty="0"/>
          </a:p>
          <a:p>
            <a:pPr marL="285750" indent="-285750">
              <a:buFont typeface="Arial" charset="0"/>
              <a:buChar char="•"/>
            </a:pPr>
            <a:r>
              <a:rPr lang="en-US" sz="2400" dirty="0" smtClean="0"/>
              <a:t>The red represents its red soil</a:t>
            </a:r>
          </a:p>
          <a:p>
            <a:endParaRPr lang="en-US" sz="2400" dirty="0"/>
          </a:p>
          <a:p>
            <a:pPr marL="342900" indent="-342900">
              <a:buFont typeface="Arial" charset="0"/>
              <a:buChar char="•"/>
            </a:pPr>
            <a:r>
              <a:rPr lang="en-US" sz="2400" dirty="0" smtClean="0"/>
              <a:t>The white in the flag represents Colorado’s snowy mountains. </a:t>
            </a:r>
          </a:p>
          <a:p>
            <a:endParaRPr lang="en-US" sz="2400" dirty="0"/>
          </a:p>
          <a:p>
            <a:pPr marL="342900" indent="-342900">
              <a:buFont typeface="Arial" charset="0"/>
              <a:buChar char="•"/>
            </a:pPr>
            <a:r>
              <a:rPr lang="en-US" sz="2400" dirty="0" smtClean="0"/>
              <a:t>The gold circle represents Colorado’s “abundant” sunshine. </a:t>
            </a:r>
          </a:p>
          <a:p>
            <a:endParaRPr lang="en-US" dirty="0"/>
          </a:p>
        </p:txBody>
      </p:sp>
      <p:pic>
        <p:nvPicPr>
          <p:cNvPr id="8" name="Picture 6" descr="mage result for colorado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49400"/>
            <a:ext cx="5905500"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479" y="-1289532"/>
            <a:ext cx="9144000" cy="2387600"/>
          </a:xfrm>
        </p:spPr>
        <p:txBody>
          <a:bodyPr/>
          <a:lstStyle/>
          <a:p>
            <a:r>
              <a:rPr lang="en-US" dirty="0" smtClean="0"/>
              <a:t>Colorado Symbols</a:t>
            </a:r>
            <a:endParaRPr lang="en-US" dirty="0"/>
          </a:p>
        </p:txBody>
      </p:sp>
      <p:sp>
        <p:nvSpPr>
          <p:cNvPr id="3" name="TextBox 2"/>
          <p:cNvSpPr txBox="1"/>
          <p:nvPr/>
        </p:nvSpPr>
        <p:spPr>
          <a:xfrm>
            <a:off x="2285356" y="6014372"/>
            <a:ext cx="3368102" cy="369332"/>
          </a:xfrm>
          <a:prstGeom prst="rect">
            <a:avLst/>
          </a:prstGeom>
          <a:noFill/>
        </p:spPr>
        <p:txBody>
          <a:bodyPr wrap="none" rtlCol="0">
            <a:spAutoFit/>
          </a:bodyPr>
          <a:lstStyle/>
          <a:p>
            <a:r>
              <a:rPr lang="en-US" dirty="0" smtClean="0"/>
              <a:t>Lark Bunting – Colorado state bird</a:t>
            </a:r>
            <a:endParaRPr lang="en-US" dirty="0"/>
          </a:p>
        </p:txBody>
      </p:sp>
      <p:sp>
        <p:nvSpPr>
          <p:cNvPr id="4" name="TextBox 3"/>
          <p:cNvSpPr txBox="1"/>
          <p:nvPr/>
        </p:nvSpPr>
        <p:spPr>
          <a:xfrm>
            <a:off x="7930124" y="3818824"/>
            <a:ext cx="4059894" cy="369332"/>
          </a:xfrm>
          <a:prstGeom prst="rect">
            <a:avLst/>
          </a:prstGeom>
          <a:noFill/>
        </p:spPr>
        <p:txBody>
          <a:bodyPr wrap="none" rtlCol="0">
            <a:spAutoFit/>
          </a:bodyPr>
          <a:lstStyle/>
          <a:p>
            <a:r>
              <a:rPr lang="en-US" smtClean="0"/>
              <a:t>Rocky Mountain Columbine– </a:t>
            </a:r>
            <a:r>
              <a:rPr lang="en-US" dirty="0" smtClean="0"/>
              <a:t>state flower</a:t>
            </a:r>
            <a:endParaRPr lang="en-US" dirty="0"/>
          </a:p>
        </p:txBody>
      </p:sp>
      <p:sp>
        <p:nvSpPr>
          <p:cNvPr id="5" name="TextBox 4"/>
          <p:cNvSpPr txBox="1"/>
          <p:nvPr/>
        </p:nvSpPr>
        <p:spPr>
          <a:xfrm>
            <a:off x="8523682" y="6066890"/>
            <a:ext cx="3264355" cy="369332"/>
          </a:xfrm>
          <a:prstGeom prst="rect">
            <a:avLst/>
          </a:prstGeom>
          <a:noFill/>
        </p:spPr>
        <p:txBody>
          <a:bodyPr wrap="none" rtlCol="0">
            <a:spAutoFit/>
          </a:bodyPr>
          <a:lstStyle/>
          <a:p>
            <a:r>
              <a:rPr lang="en-US" dirty="0" smtClean="0"/>
              <a:t>Colorado </a:t>
            </a:r>
            <a:r>
              <a:rPr lang="en-US" smtClean="0"/>
              <a:t>Blue Spruce– </a:t>
            </a:r>
            <a:r>
              <a:rPr lang="en-US" dirty="0" smtClean="0"/>
              <a:t>state tree</a:t>
            </a:r>
            <a:endParaRPr lang="en-US" dirty="0"/>
          </a:p>
        </p:txBody>
      </p:sp>
      <p:pic>
        <p:nvPicPr>
          <p:cNvPr id="8206" name="Picture 14" descr="mage result for lark bu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82" y="1408084"/>
            <a:ext cx="64198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olorado Columb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106" y="1079136"/>
            <a:ext cx="3655931" cy="2741948"/>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ngelmann spruce needles closeup 1 inch,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495" y="4188156"/>
            <a:ext cx="2504979" cy="187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8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04" y="-1316037"/>
            <a:ext cx="9144000" cy="2387600"/>
          </a:xfrm>
        </p:spPr>
        <p:txBody>
          <a:bodyPr/>
          <a:lstStyle/>
          <a:p>
            <a:r>
              <a:rPr lang="en-US" dirty="0" smtClean="0"/>
              <a:t>Colorado Facts</a:t>
            </a:r>
            <a:endParaRPr lang="en-US" dirty="0"/>
          </a:p>
        </p:txBody>
      </p:sp>
      <p:sp>
        <p:nvSpPr>
          <p:cNvPr id="7" name="TextBox 6"/>
          <p:cNvSpPr txBox="1"/>
          <p:nvPr/>
        </p:nvSpPr>
        <p:spPr>
          <a:xfrm>
            <a:off x="6951871" y="1203469"/>
            <a:ext cx="5075582" cy="4801314"/>
          </a:xfrm>
          <a:prstGeom prst="rect">
            <a:avLst/>
          </a:prstGeom>
          <a:noFill/>
        </p:spPr>
        <p:txBody>
          <a:bodyPr wrap="square" rtlCol="0">
            <a:spAutoFit/>
          </a:bodyPr>
          <a:lstStyle/>
          <a:p>
            <a:pPr marL="285750" indent="-285750">
              <a:buFont typeface="Arial" charset="0"/>
              <a:buChar char="•"/>
            </a:pPr>
            <a:r>
              <a:rPr lang="en-US" sz="2400" dirty="0" smtClean="0"/>
              <a:t>Colorado’s population is 5.7 million (21</a:t>
            </a:r>
            <a:r>
              <a:rPr lang="en-US" sz="2400" baseline="30000" dirty="0" smtClean="0"/>
              <a:t>st</a:t>
            </a:r>
            <a:r>
              <a:rPr lang="en-US" sz="2400" dirty="0" smtClean="0"/>
              <a:t> in America). </a:t>
            </a:r>
          </a:p>
          <a:p>
            <a:endParaRPr lang="en-US" sz="2400" dirty="0"/>
          </a:p>
          <a:p>
            <a:pPr marL="285750" indent="-285750">
              <a:buFont typeface="Arial" charset="0"/>
              <a:buChar char="•"/>
            </a:pPr>
            <a:r>
              <a:rPr lang="en-US" sz="2400" dirty="0" smtClean="0"/>
              <a:t>With an area exceeding 104,000 square miles, Colorado is America’s eighth largest state.</a:t>
            </a:r>
          </a:p>
          <a:p>
            <a:endParaRPr lang="en-US" sz="2400" dirty="0"/>
          </a:p>
          <a:p>
            <a:pPr marL="342900" indent="-342900">
              <a:buFont typeface="Arial" charset="0"/>
              <a:buChar char="•"/>
            </a:pPr>
            <a:r>
              <a:rPr lang="en-US" sz="2400" dirty="0" smtClean="0"/>
              <a:t>Colorado’s highest point is Mt. Elbert (14,433 ft.)</a:t>
            </a:r>
          </a:p>
          <a:p>
            <a:pPr marL="342900" indent="-342900">
              <a:buFont typeface="Arial" charset="0"/>
              <a:buChar char="•"/>
            </a:pPr>
            <a:endParaRPr lang="en-US" sz="2400" dirty="0"/>
          </a:p>
          <a:p>
            <a:pPr marL="342900" indent="-342900">
              <a:buFont typeface="Arial" charset="0"/>
              <a:buChar char="•"/>
            </a:pPr>
            <a:r>
              <a:rPr lang="en-US" sz="2400" dirty="0" smtClean="0"/>
              <a:t>Colorado became a state on August 1, 1876. It was America’s 38</a:t>
            </a:r>
            <a:r>
              <a:rPr lang="en-US" sz="2400" baseline="30000" dirty="0" smtClean="0"/>
              <a:t>th</a:t>
            </a:r>
            <a:r>
              <a:rPr lang="en-US" sz="2400" dirty="0" smtClean="0"/>
              <a:t> state.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71" y="1203469"/>
            <a:ext cx="6675229" cy="4517241"/>
          </a:xfrm>
          <a:prstGeom prst="rect">
            <a:avLst/>
          </a:prstGeom>
        </p:spPr>
      </p:pic>
    </p:spTree>
    <p:extLst>
      <p:ext uri="{BB962C8B-B14F-4D97-AF65-F5344CB8AC3E}">
        <p14:creationId xmlns:p14="http://schemas.microsoft.com/office/powerpoint/2010/main" val="76735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804" y="-1454011"/>
            <a:ext cx="9144000" cy="2387600"/>
          </a:xfrm>
        </p:spPr>
        <p:txBody>
          <a:bodyPr>
            <a:normAutofit/>
          </a:bodyPr>
          <a:lstStyle/>
          <a:p>
            <a:r>
              <a:rPr lang="en-US" sz="4800" dirty="0" smtClean="0"/>
              <a:t>Important Dates in Colorado History</a:t>
            </a:r>
            <a:endParaRPr lang="en-US" sz="4800" dirty="0"/>
          </a:p>
        </p:txBody>
      </p:sp>
      <p:sp>
        <p:nvSpPr>
          <p:cNvPr id="7" name="TextBox 6"/>
          <p:cNvSpPr txBox="1"/>
          <p:nvPr/>
        </p:nvSpPr>
        <p:spPr>
          <a:xfrm>
            <a:off x="5021470" y="1097450"/>
            <a:ext cx="6306929" cy="5924411"/>
          </a:xfrm>
          <a:prstGeom prst="rect">
            <a:avLst/>
          </a:prstGeom>
          <a:noFill/>
        </p:spPr>
        <p:txBody>
          <a:bodyPr wrap="square" rtlCol="0">
            <a:spAutoFit/>
          </a:bodyPr>
          <a:lstStyle/>
          <a:p>
            <a:r>
              <a:rPr lang="en-US" b="1" dirty="0" smtClean="0"/>
              <a:t>1540</a:t>
            </a:r>
            <a:r>
              <a:rPr lang="en-US" dirty="0" smtClean="0"/>
              <a:t>: Spanish explorer Francisco Coronado explores Colorado searching for the Seven Cities of Cibola.</a:t>
            </a:r>
          </a:p>
          <a:p>
            <a:endParaRPr lang="en-US" dirty="0"/>
          </a:p>
          <a:p>
            <a:r>
              <a:rPr lang="en-US" b="1" dirty="0"/>
              <a:t>1803: </a:t>
            </a:r>
            <a:r>
              <a:rPr lang="en-US" dirty="0"/>
              <a:t>The United States purchased what is now most of eastern Colorado from France. Napoleon Bonaparte acquired this land from Spain in 1800 and sold it to the United States in 1803 as a part of the Louisiana Purchase, which was signed by President Thomas Jefferson</a:t>
            </a:r>
            <a:r>
              <a:rPr lang="en-US" dirty="0" smtClean="0"/>
              <a:t>.</a:t>
            </a:r>
          </a:p>
          <a:p>
            <a:endParaRPr lang="en-US" b="1" dirty="0"/>
          </a:p>
          <a:p>
            <a:r>
              <a:rPr lang="en-US" b="1" dirty="0"/>
              <a:t>1859: </a:t>
            </a:r>
            <a:r>
              <a:rPr lang="en-US" dirty="0"/>
              <a:t>A large number of settlers came to Colorado, creating areas such as Boulder and Denver, during The Colorado Gold Rush of 1859. This is considered the largest gold rush in American history.</a:t>
            </a:r>
          </a:p>
          <a:p>
            <a:endParaRPr lang="en-US" dirty="0"/>
          </a:p>
          <a:p>
            <a:r>
              <a:rPr lang="en-US" b="1" dirty="0" smtClean="0"/>
              <a:t>1876: </a:t>
            </a:r>
            <a:r>
              <a:rPr lang="en-US" dirty="0" smtClean="0"/>
              <a:t>Colorado </a:t>
            </a:r>
            <a:r>
              <a:rPr lang="en-US" dirty="0"/>
              <a:t>became the 38th state. It is called the Centennial State because it was admitted to the Union one hundred years after the signing of the Declaration of Independence.</a:t>
            </a:r>
          </a:p>
          <a:p>
            <a:endParaRPr lang="en-US" dirty="0"/>
          </a:p>
          <a:p>
            <a:r>
              <a:rPr lang="en-US" b="1" dirty="0"/>
              <a:t>1958: </a:t>
            </a:r>
            <a:r>
              <a:rPr lang="en-US" dirty="0"/>
              <a:t>The United States Air Force Academy was built close to Colorado Springs.</a:t>
            </a:r>
          </a:p>
          <a:p>
            <a:endParaRPr lang="en-US" dirty="0"/>
          </a:p>
          <a:p>
            <a:endParaRPr lang="en-US" dirty="0"/>
          </a:p>
        </p:txBody>
      </p:sp>
      <p:pic>
        <p:nvPicPr>
          <p:cNvPr id="17414" name="Picture 6" descr="mage result for colorado statehood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103661"/>
            <a:ext cx="3797300" cy="558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1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58610" y="1032182"/>
            <a:ext cx="5075582" cy="6278642"/>
          </a:xfrm>
          <a:prstGeom prst="rect">
            <a:avLst/>
          </a:prstGeom>
          <a:noFill/>
        </p:spPr>
        <p:txBody>
          <a:bodyPr wrap="square" rtlCol="0">
            <a:spAutoFit/>
          </a:bodyPr>
          <a:lstStyle/>
          <a:p>
            <a:pPr marL="285750" indent="-285750">
              <a:buFont typeface="Arial" charset="0"/>
              <a:buChar char="•"/>
            </a:pPr>
            <a:r>
              <a:rPr lang="en-US" sz="2400" dirty="0" smtClean="0"/>
              <a:t>The central and western portions of Colorado are dominated by the Rocky Mountains.</a:t>
            </a:r>
          </a:p>
          <a:p>
            <a:endParaRPr lang="en-US" sz="2400" dirty="0"/>
          </a:p>
          <a:p>
            <a:pPr marL="285750" indent="-285750">
              <a:buFont typeface="Arial" charset="0"/>
              <a:buChar char="•"/>
            </a:pPr>
            <a:r>
              <a:rPr lang="en-US" sz="2400" dirty="0"/>
              <a:t>The legendary Rocky Mountains extend through much of western North America from Canada to New Mexico. The "Rockies," as they are often called, stretch over</a:t>
            </a:r>
            <a:r>
              <a:rPr lang="en-US" sz="2400" dirty="0" smtClean="0"/>
              <a:t/>
            </a:r>
            <a:br>
              <a:rPr lang="en-US" sz="2400" dirty="0" smtClean="0"/>
            </a:br>
            <a:r>
              <a:rPr lang="en-US" sz="2400" dirty="0"/>
              <a:t>2,000 miles</a:t>
            </a:r>
            <a:r>
              <a:rPr lang="en-US" sz="2400" dirty="0" smtClean="0"/>
              <a:t>.</a:t>
            </a:r>
          </a:p>
          <a:p>
            <a:endParaRPr lang="en-US" sz="2400" dirty="0"/>
          </a:p>
          <a:p>
            <a:pPr marL="342900" indent="-342900">
              <a:buFont typeface="Arial" charset="0"/>
              <a:buChar char="•"/>
            </a:pPr>
            <a:r>
              <a:rPr lang="en-US" sz="2400" dirty="0" smtClean="0"/>
              <a:t>Colorado’s Mt. Elbert is the highest point in the Rocky Mountains (14,433 ft.). Colorado has 53 peaks above 14,000 feet tall.</a:t>
            </a:r>
            <a:endParaRPr lang="en-US" sz="2400" dirty="0"/>
          </a:p>
          <a:p>
            <a:endParaRPr lang="en-US" sz="2400" dirty="0"/>
          </a:p>
          <a:p>
            <a:endParaRPr lang="en-US" dirty="0"/>
          </a:p>
        </p:txBody>
      </p:sp>
      <p:sp>
        <p:nvSpPr>
          <p:cNvPr id="4" name="TextBox 3"/>
          <p:cNvSpPr txBox="1"/>
          <p:nvPr/>
        </p:nvSpPr>
        <p:spPr>
          <a:xfrm>
            <a:off x="2313615" y="5280570"/>
            <a:ext cx="2831929" cy="369332"/>
          </a:xfrm>
          <a:prstGeom prst="rect">
            <a:avLst/>
          </a:prstGeom>
          <a:noFill/>
        </p:spPr>
        <p:txBody>
          <a:bodyPr wrap="none" rtlCol="0">
            <a:spAutoFit/>
          </a:bodyPr>
          <a:lstStyle/>
          <a:p>
            <a:r>
              <a:rPr lang="en-US" smtClean="0"/>
              <a:t>Colorado’s Rocky Mountains</a:t>
            </a:r>
            <a:endParaRPr lang="en-US" dirty="0"/>
          </a:p>
        </p:txBody>
      </p:sp>
      <p:sp>
        <p:nvSpPr>
          <p:cNvPr id="9" name="Title 1"/>
          <p:cNvSpPr txBox="1">
            <a:spLocks/>
          </p:cNvSpPr>
          <p:nvPr/>
        </p:nvSpPr>
        <p:spPr>
          <a:xfrm>
            <a:off x="1525104" y="-1355418"/>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t>Colorado’s Landforms and Waterways</a:t>
            </a:r>
            <a:endParaRPr lang="en-US" sz="4000" dirty="0"/>
          </a:p>
        </p:txBody>
      </p:sp>
      <p:pic>
        <p:nvPicPr>
          <p:cNvPr id="2052" name="Picture 4" descr="ocky Mountain National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39876"/>
            <a:ext cx="6457948" cy="363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8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smtClean="0"/>
              <a:t>Colorado’s Landforms and Waterways</a:t>
            </a:r>
            <a:endParaRPr lang="en-US" sz="4000" dirty="0"/>
          </a:p>
        </p:txBody>
      </p:sp>
      <p:sp>
        <p:nvSpPr>
          <p:cNvPr id="7" name="TextBox 6"/>
          <p:cNvSpPr txBox="1"/>
          <p:nvPr/>
        </p:nvSpPr>
        <p:spPr>
          <a:xfrm>
            <a:off x="6720510" y="1306819"/>
            <a:ext cx="5075582" cy="5262979"/>
          </a:xfrm>
          <a:prstGeom prst="rect">
            <a:avLst/>
          </a:prstGeom>
          <a:noFill/>
        </p:spPr>
        <p:txBody>
          <a:bodyPr wrap="square" rtlCol="0">
            <a:spAutoFit/>
          </a:bodyPr>
          <a:lstStyle/>
          <a:p>
            <a:pPr marL="285750" indent="-285750">
              <a:buFont typeface="Arial" charset="0"/>
              <a:buChar char="•"/>
            </a:pPr>
            <a:r>
              <a:rPr lang="en-US" sz="2400" dirty="0" smtClean="0"/>
              <a:t>The sources of three major rivers: the Colorado and Arkansas, and the Rio Grande are in Colorado. </a:t>
            </a:r>
          </a:p>
          <a:p>
            <a:endParaRPr lang="en-US" sz="2400" dirty="0" smtClean="0"/>
          </a:p>
          <a:p>
            <a:pPr marL="285750" indent="-285750">
              <a:buFont typeface="Arial" charset="0"/>
              <a:buChar char="•"/>
            </a:pPr>
            <a:r>
              <a:rPr lang="en-US" sz="2400" dirty="0" smtClean="0"/>
              <a:t>At 1,450 feet in length, the Colorado River starts as what seems like a small creek in Rocky Mountain National Park. As it winds southwest, it flows through Utah, forms the Grand Canyon in Arizona, and forms the border of California and Arizona before flowing out through the Gulf of California.</a:t>
            </a:r>
            <a:endParaRPr lang="en-US" sz="2400" dirty="0"/>
          </a:p>
          <a:p>
            <a:endParaRPr lang="en-US" sz="2400" dirty="0"/>
          </a:p>
        </p:txBody>
      </p:sp>
      <p:sp>
        <p:nvSpPr>
          <p:cNvPr id="4" name="TextBox 3"/>
          <p:cNvSpPr txBox="1"/>
          <p:nvPr/>
        </p:nvSpPr>
        <p:spPr>
          <a:xfrm>
            <a:off x="2225358" y="5049736"/>
            <a:ext cx="3148362" cy="646331"/>
          </a:xfrm>
          <a:prstGeom prst="rect">
            <a:avLst/>
          </a:prstGeom>
          <a:noFill/>
        </p:spPr>
        <p:txBody>
          <a:bodyPr wrap="none" rtlCol="0">
            <a:spAutoFit/>
          </a:bodyPr>
          <a:lstStyle/>
          <a:p>
            <a:r>
              <a:rPr lang="en-US" dirty="0" smtClean="0"/>
              <a:t>Source of the Colorado River in </a:t>
            </a:r>
          </a:p>
          <a:p>
            <a:r>
              <a:rPr lang="en-US" dirty="0" smtClean="0"/>
              <a:t>Rocky Mountain National Park</a:t>
            </a:r>
            <a:endParaRPr lang="en-US" dirty="0"/>
          </a:p>
        </p:txBody>
      </p:sp>
      <p:pic>
        <p:nvPicPr>
          <p:cNvPr id="20486" name="Picture 6" descr="mage result for source of colorado river .g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430892"/>
            <a:ext cx="6233583"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888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5104" y="-1355418"/>
            <a:ext cx="9144000" cy="2387600"/>
          </a:xfrm>
        </p:spPr>
        <p:txBody>
          <a:bodyPr>
            <a:normAutofit/>
          </a:bodyPr>
          <a:lstStyle/>
          <a:p>
            <a:r>
              <a:rPr lang="en-US" sz="4000" dirty="0" smtClean="0"/>
              <a:t>Colorado’s Landforms and Waterways</a:t>
            </a:r>
            <a:endParaRPr lang="en-US" sz="4000" dirty="0"/>
          </a:p>
        </p:txBody>
      </p:sp>
      <p:sp>
        <p:nvSpPr>
          <p:cNvPr id="7" name="TextBox 6"/>
          <p:cNvSpPr txBox="1"/>
          <p:nvPr/>
        </p:nvSpPr>
        <p:spPr>
          <a:xfrm>
            <a:off x="6314110" y="1279366"/>
            <a:ext cx="5075582" cy="4524315"/>
          </a:xfrm>
          <a:prstGeom prst="rect">
            <a:avLst/>
          </a:prstGeom>
          <a:noFill/>
        </p:spPr>
        <p:txBody>
          <a:bodyPr wrap="square" rtlCol="0">
            <a:spAutoFit/>
          </a:bodyPr>
          <a:lstStyle/>
          <a:p>
            <a:pPr marL="285750" indent="-285750">
              <a:buFont typeface="Arial" charset="0"/>
              <a:buChar char="•"/>
            </a:pPr>
            <a:r>
              <a:rPr lang="en-US" sz="2400" dirty="0" smtClean="0"/>
              <a:t>Eastern Colorado is part of the Great Plains. Near Denver, the plains abruptly give way to the Rocky Mountains.</a:t>
            </a:r>
          </a:p>
          <a:p>
            <a:endParaRPr lang="en-US" sz="2400" dirty="0"/>
          </a:p>
          <a:p>
            <a:pPr marL="285750" indent="-285750">
              <a:buFont typeface="Arial" charset="0"/>
              <a:buChar char="•"/>
            </a:pPr>
            <a:r>
              <a:rPr lang="en-US" sz="2400" dirty="0" smtClean="0"/>
              <a:t>Southwestern Colorado is part of the Colorado Plateau – a region of deserts, scattered forests, and incredible rock formations centered in the four corners region of Arizona, Colorado, Utah, and New Mexico. </a:t>
            </a:r>
          </a:p>
          <a:p>
            <a:endParaRPr lang="en-US" sz="2400" dirty="0"/>
          </a:p>
        </p:txBody>
      </p:sp>
      <p:sp>
        <p:nvSpPr>
          <p:cNvPr id="4" name="TextBox 3"/>
          <p:cNvSpPr txBox="1"/>
          <p:nvPr/>
        </p:nvSpPr>
        <p:spPr>
          <a:xfrm>
            <a:off x="2646228" y="5579606"/>
            <a:ext cx="1633973" cy="369332"/>
          </a:xfrm>
          <a:prstGeom prst="rect">
            <a:avLst/>
          </a:prstGeom>
          <a:noFill/>
        </p:spPr>
        <p:txBody>
          <a:bodyPr wrap="none" rtlCol="0">
            <a:spAutoFit/>
          </a:bodyPr>
          <a:lstStyle/>
          <a:p>
            <a:r>
              <a:rPr lang="en-US" smtClean="0"/>
              <a:t>Colorado Plains</a:t>
            </a:r>
            <a:endParaRPr lang="en-US" dirty="0"/>
          </a:p>
        </p:txBody>
      </p:sp>
      <p:pic>
        <p:nvPicPr>
          <p:cNvPr id="21512" name="Picture 8" descr="mage result for colorado pl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386254"/>
            <a:ext cx="5365261" cy="402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2669</TotalTime>
  <Words>885</Words>
  <Application>Microsoft Macintosh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Arial</vt:lpstr>
      <vt:lpstr>Office Theme</vt:lpstr>
      <vt:lpstr>Colorado The Centennial State</vt:lpstr>
      <vt:lpstr>Where is Colorado?</vt:lpstr>
      <vt:lpstr>Colorado Flag</vt:lpstr>
      <vt:lpstr>Colorado Symbols</vt:lpstr>
      <vt:lpstr>Colorado Facts</vt:lpstr>
      <vt:lpstr>Important Dates in Colorado History</vt:lpstr>
      <vt:lpstr>PowerPoint Presentation</vt:lpstr>
      <vt:lpstr>Colorado’s Landforms and Waterways</vt:lpstr>
      <vt:lpstr>Colorado’s Landforms and Waterways</vt:lpstr>
      <vt:lpstr>Continental Divide</vt:lpstr>
      <vt:lpstr>Colorado ’s National Parks – Rocky Mountain</vt:lpstr>
      <vt:lpstr>PowerPoint Presentation</vt:lpstr>
      <vt:lpstr>Colorado’s National Parks – Great Sand Dunes</vt:lpstr>
      <vt:lpstr>Colorado’s Capital – Denver</vt:lpstr>
      <vt:lpstr>Colorado’s Important Landmarks – Pikes Peak</vt:lpstr>
      <vt:lpstr>Follow-up Activities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dc:title>
  <dc:creator>Microsoft Office User</dc:creator>
  <cp:lastModifiedBy>Microsoft Office User</cp:lastModifiedBy>
  <cp:revision>61</cp:revision>
  <dcterms:created xsi:type="dcterms:W3CDTF">2018-12-31T20:47:42Z</dcterms:created>
  <dcterms:modified xsi:type="dcterms:W3CDTF">2019-01-02T17:17:10Z</dcterms:modified>
</cp:coreProperties>
</file>